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60" r:id="rId1"/>
  </p:sldMasterIdLst>
  <p:notesMasterIdLst>
    <p:notesMasterId r:id="rId28"/>
  </p:notesMasterIdLst>
  <p:sldIdLst>
    <p:sldId id="287" r:id="rId2"/>
    <p:sldId id="257" r:id="rId3"/>
    <p:sldId id="261" r:id="rId4"/>
    <p:sldId id="286" r:id="rId5"/>
    <p:sldId id="317" r:id="rId6"/>
    <p:sldId id="314" r:id="rId7"/>
    <p:sldId id="318" r:id="rId8"/>
    <p:sldId id="319" r:id="rId9"/>
    <p:sldId id="275" r:id="rId10"/>
    <p:sldId id="303" r:id="rId11"/>
    <p:sldId id="298" r:id="rId12"/>
    <p:sldId id="305" r:id="rId13"/>
    <p:sldId id="295" r:id="rId14"/>
    <p:sldId id="310" r:id="rId15"/>
    <p:sldId id="299" r:id="rId16"/>
    <p:sldId id="297" r:id="rId17"/>
    <p:sldId id="321" r:id="rId18"/>
    <p:sldId id="320" r:id="rId19"/>
    <p:sldId id="312" r:id="rId20"/>
    <p:sldId id="294" r:id="rId21"/>
    <p:sldId id="276" r:id="rId22"/>
    <p:sldId id="311" r:id="rId23"/>
    <p:sldId id="277" r:id="rId24"/>
    <p:sldId id="296" r:id="rId25"/>
    <p:sldId id="316" r:id="rId26"/>
    <p:sldId id="269" r:id="rId2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659925-3174-56E0-6994-FBD8DFB8349A}" name="Knighting, Blair" initials="KB" userId="S::Blair.Knighting@kimley-horn.com::bc2d09a6-9f77-4f82-aeab-4f5823e9adc1" providerId="AD"/>
  <p188:author id="{CB28603D-5469-1976-BCF5-58C001FF0F08}" name="Brennan, Sophie" initials="BS" userId="S::Sophie.Brennan@kimley-horn.com::a826053e-cba9-4ff7-92d0-66fd880057a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BAC"/>
    <a:srgbClr val="42859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23" autoAdjust="0"/>
    <p:restoredTop sz="89779" autoAdjust="0"/>
  </p:normalViewPr>
  <p:slideViewPr>
    <p:cSldViewPr snapToGrid="0">
      <p:cViewPr varScale="1">
        <p:scale>
          <a:sx n="102" d="100"/>
          <a:sy n="102" d="100"/>
        </p:scale>
        <p:origin x="83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diagrams/_rels/data5.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diagrams/_rels/data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5.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51DB66-AD7C-4418-8A79-B2E2098B9F36}"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FA7128F5-9543-4855-9AD9-78328AF2EAB6}">
      <dgm:prSet custT="1"/>
      <dgm:spPr>
        <a:xfrm>
          <a:off x="3881396" y="1963012"/>
          <a:ext cx="1614936" cy="645974"/>
        </a:xfrm>
        <a:prstGeom prst="chevron">
          <a:avLst/>
        </a:prstGeom>
        <a:solidFill>
          <a:srgbClr val="42859E"/>
        </a:solidFill>
        <a:ln w="12700" cap="flat" cmpd="sng" algn="ctr">
          <a:solidFill>
            <a:srgbClr val="FFFFFF">
              <a:hueOff val="0"/>
              <a:satOff val="0"/>
              <a:lumOff val="0"/>
              <a:alphaOff val="0"/>
            </a:srgbClr>
          </a:solidFill>
          <a:prstDash val="solid"/>
          <a:miter lim="800000"/>
        </a:ln>
        <a:effectLst/>
      </dgm:spPr>
      <dgm:t>
        <a:bodyPr/>
        <a:lstStyle/>
        <a:p>
          <a:pPr>
            <a:buNone/>
          </a:pPr>
          <a:r>
            <a:rPr lang="en-US" sz="1500" dirty="0">
              <a:solidFill>
                <a:srgbClr val="FFFFFF"/>
              </a:solidFill>
              <a:latin typeface="Calibri" panose="020F0502020204030204"/>
              <a:ea typeface="+mn-ea"/>
              <a:cs typeface="+mn-cs"/>
            </a:rPr>
            <a:t>June – </a:t>
          </a:r>
        </a:p>
        <a:p>
          <a:pPr>
            <a:buNone/>
          </a:pPr>
          <a:r>
            <a:rPr lang="en-US" sz="1500" dirty="0">
              <a:solidFill>
                <a:srgbClr val="FFFFFF"/>
              </a:solidFill>
              <a:latin typeface="Calibri" panose="020F0502020204030204"/>
              <a:ea typeface="+mn-ea"/>
              <a:cs typeface="+mn-cs"/>
            </a:rPr>
            <a:t>December 2023</a:t>
          </a:r>
        </a:p>
      </dgm:t>
    </dgm:pt>
    <dgm:pt modelId="{4EBA2419-752A-455B-8870-A263D0CA4AEC}" type="parTrans" cxnId="{C35D8881-31ED-41FA-8BA7-D2943401BF77}">
      <dgm:prSet/>
      <dgm:spPr/>
      <dgm:t>
        <a:bodyPr/>
        <a:lstStyle/>
        <a:p>
          <a:endParaRPr lang="en-US"/>
        </a:p>
      </dgm:t>
    </dgm:pt>
    <dgm:pt modelId="{DBCE6411-2504-4DC1-8242-CF17729C431B}" type="sibTrans" cxnId="{C35D8881-31ED-41FA-8BA7-D2943401BF77}">
      <dgm:prSet/>
      <dgm:spPr/>
      <dgm:t>
        <a:bodyPr/>
        <a:lstStyle/>
        <a:p>
          <a:endParaRPr lang="en-US"/>
        </a:p>
      </dgm:t>
    </dgm:pt>
    <dgm:pt modelId="{6C457669-6C55-4D52-85BC-80F90F27FCA5}">
      <dgm:prSet custT="1"/>
      <dgm:spPr>
        <a:xfrm>
          <a:off x="5173345" y="1963012"/>
          <a:ext cx="1614936" cy="645974"/>
        </a:xfrm>
        <a:prstGeom prst="chevron">
          <a:avLst/>
        </a:prstGeom>
        <a:solidFill>
          <a:srgbClr val="00B050"/>
        </a:solidFill>
        <a:ln w="12700" cap="flat" cmpd="sng" algn="ctr">
          <a:solidFill>
            <a:srgbClr val="FFFFFF">
              <a:hueOff val="0"/>
              <a:satOff val="0"/>
              <a:lumOff val="0"/>
              <a:alphaOff val="0"/>
            </a:srgbClr>
          </a:solidFill>
          <a:prstDash val="solid"/>
          <a:miter lim="800000"/>
        </a:ln>
        <a:effectLst/>
      </dgm:spPr>
      <dgm:t>
        <a:bodyPr/>
        <a:lstStyle/>
        <a:p>
          <a:pPr>
            <a:buNone/>
          </a:pPr>
          <a:r>
            <a:rPr lang="en-US" sz="1800" dirty="0">
              <a:solidFill>
                <a:srgbClr val="FFFFFF"/>
              </a:solidFill>
              <a:latin typeface="Calibri" panose="020F0502020204030204"/>
              <a:ea typeface="+mn-ea"/>
              <a:cs typeface="+mn-cs"/>
            </a:rPr>
            <a:t>December 2023 – July 2024</a:t>
          </a:r>
        </a:p>
      </dgm:t>
    </dgm:pt>
    <dgm:pt modelId="{1B7F85D9-E9DB-4FAA-B9B9-E75CE966E3AE}" type="parTrans" cxnId="{A0B0B46F-BDA9-4C3C-95D1-1C62B15B71D9}">
      <dgm:prSet/>
      <dgm:spPr/>
      <dgm:t>
        <a:bodyPr/>
        <a:lstStyle/>
        <a:p>
          <a:endParaRPr lang="en-US"/>
        </a:p>
      </dgm:t>
    </dgm:pt>
    <dgm:pt modelId="{E3DC4B11-58E8-4F12-971C-883D89BB0CF5}" type="sibTrans" cxnId="{A0B0B46F-BDA9-4C3C-95D1-1C62B15B71D9}">
      <dgm:prSet/>
      <dgm:spPr/>
      <dgm:t>
        <a:bodyPr/>
        <a:lstStyle/>
        <a:p>
          <a:endParaRPr lang="en-US"/>
        </a:p>
      </dgm:t>
    </dgm:pt>
    <dgm:pt modelId="{F22FFE01-179F-42D9-B5D3-26D0F195E6C4}">
      <dgm:prSet/>
      <dgm:spPr>
        <a:xfrm>
          <a:off x="9049192" y="1963012"/>
          <a:ext cx="1614936" cy="645974"/>
        </a:xfrm>
        <a:prstGeom prst="chevron">
          <a:avLst/>
        </a:prstGeom>
        <a:solidFill>
          <a:srgbClr val="00B050"/>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Calibri" panose="020F0502020204030204"/>
              <a:ea typeface="+mn-ea"/>
              <a:cs typeface="+mn-cs"/>
            </a:rPr>
            <a:t>October 2024 – November 2024</a:t>
          </a:r>
        </a:p>
      </dgm:t>
    </dgm:pt>
    <dgm:pt modelId="{C186AB98-78E5-4AAB-8629-39DAAAB9E733}" type="parTrans" cxnId="{06C241A0-8E2A-4062-AC0C-101F03EDB044}">
      <dgm:prSet/>
      <dgm:spPr/>
      <dgm:t>
        <a:bodyPr/>
        <a:lstStyle/>
        <a:p>
          <a:endParaRPr lang="en-US"/>
        </a:p>
      </dgm:t>
    </dgm:pt>
    <dgm:pt modelId="{6AC925A3-175A-4630-B737-B99DF2CBB9BC}" type="sibTrans" cxnId="{06C241A0-8E2A-4062-AC0C-101F03EDB044}">
      <dgm:prSet/>
      <dgm:spPr/>
      <dgm:t>
        <a:bodyPr/>
        <a:lstStyle/>
        <a:p>
          <a:endParaRPr lang="en-US"/>
        </a:p>
      </dgm:t>
    </dgm:pt>
    <dgm:pt modelId="{AC931EBF-3F84-4CBC-8FBD-66D4D5F8C35A}">
      <dgm:prSet/>
      <dgm:spPr>
        <a:xfrm>
          <a:off x="10341141" y="1963012"/>
          <a:ext cx="1614936" cy="645974"/>
        </a:xfrm>
        <a:prstGeom prst="chevron">
          <a:avLst/>
        </a:prstGeom>
        <a:solidFill>
          <a:srgbClr val="00B050"/>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Calibri" panose="020F0502020204030204"/>
              <a:ea typeface="+mn-ea"/>
              <a:cs typeface="+mn-cs"/>
            </a:rPr>
            <a:t>December 2024</a:t>
          </a:r>
        </a:p>
      </dgm:t>
    </dgm:pt>
    <dgm:pt modelId="{A4B2EA53-1B02-4753-8869-642D07BBA142}" type="parTrans" cxnId="{6DBF0EE2-A6D7-4B1D-A563-AEC7684FC70C}">
      <dgm:prSet/>
      <dgm:spPr/>
      <dgm:t>
        <a:bodyPr/>
        <a:lstStyle/>
        <a:p>
          <a:endParaRPr lang="en-US"/>
        </a:p>
      </dgm:t>
    </dgm:pt>
    <dgm:pt modelId="{A2CFDEE3-6379-4A84-BED7-C7397A03DEA9}" type="sibTrans" cxnId="{6DBF0EE2-A6D7-4B1D-A563-AEC7684FC70C}">
      <dgm:prSet/>
      <dgm:spPr/>
      <dgm:t>
        <a:bodyPr/>
        <a:lstStyle/>
        <a:p>
          <a:endParaRPr lang="en-US"/>
        </a:p>
      </dgm:t>
    </dgm:pt>
    <dgm:pt modelId="{C3A89D6E-861B-486F-A68E-6B7AD03AA2F1}">
      <dgm:prSet/>
      <dgm:spPr>
        <a:xfrm>
          <a:off x="5173345" y="1963012"/>
          <a:ext cx="1614936" cy="645974"/>
        </a:xfrm>
        <a:solidFill>
          <a:srgbClr val="00B050"/>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Calibri" panose="020F0502020204030204"/>
              <a:ea typeface="+mn-ea"/>
              <a:cs typeface="+mn-cs"/>
            </a:rPr>
            <a:t>August 2024</a:t>
          </a:r>
        </a:p>
      </dgm:t>
    </dgm:pt>
    <dgm:pt modelId="{DA1CFCF5-E799-4385-9379-86FDEA1391BA}" type="parTrans" cxnId="{26F55DCF-E730-4BE0-9A3E-DEEAA0A3C3CE}">
      <dgm:prSet/>
      <dgm:spPr/>
      <dgm:t>
        <a:bodyPr/>
        <a:lstStyle/>
        <a:p>
          <a:endParaRPr lang="en-US"/>
        </a:p>
      </dgm:t>
    </dgm:pt>
    <dgm:pt modelId="{8176339C-E490-420C-9C07-6685E8212505}" type="sibTrans" cxnId="{26F55DCF-E730-4BE0-9A3E-DEEAA0A3C3CE}">
      <dgm:prSet/>
      <dgm:spPr/>
      <dgm:t>
        <a:bodyPr/>
        <a:lstStyle/>
        <a:p>
          <a:endParaRPr lang="en-US"/>
        </a:p>
      </dgm:t>
    </dgm:pt>
    <dgm:pt modelId="{D6F9C134-AD62-4F12-89FB-95050FD7DA25}" type="pres">
      <dgm:prSet presAssocID="{DD51DB66-AD7C-4418-8A79-B2E2098B9F36}" presName="Name0" presStyleCnt="0">
        <dgm:presLayoutVars>
          <dgm:dir/>
          <dgm:resizeHandles val="exact"/>
        </dgm:presLayoutVars>
      </dgm:prSet>
      <dgm:spPr/>
    </dgm:pt>
    <dgm:pt modelId="{FD3C7B23-08BD-4FF3-8AD2-635F8E55D275}" type="pres">
      <dgm:prSet presAssocID="{FA7128F5-9543-4855-9AD9-78328AF2EAB6}" presName="parTxOnly" presStyleLbl="node1" presStyleIdx="0" presStyleCnt="5" custLinFactNeighborY="-6700">
        <dgm:presLayoutVars>
          <dgm:bulletEnabled val="1"/>
        </dgm:presLayoutVars>
      </dgm:prSet>
      <dgm:spPr/>
    </dgm:pt>
    <dgm:pt modelId="{A4E121E4-7B05-4E49-AD6A-02D62FDD1B1B}" type="pres">
      <dgm:prSet presAssocID="{DBCE6411-2504-4DC1-8242-CF17729C431B}" presName="parSpace" presStyleCnt="0"/>
      <dgm:spPr/>
    </dgm:pt>
    <dgm:pt modelId="{9F352271-0A61-4572-B41F-E611AF319603}" type="pres">
      <dgm:prSet presAssocID="{6C457669-6C55-4D52-85BC-80F90F27FCA5}" presName="parTxOnly" presStyleLbl="node1" presStyleIdx="1" presStyleCnt="5" custLinFactNeighborY="-6700">
        <dgm:presLayoutVars>
          <dgm:bulletEnabled val="1"/>
        </dgm:presLayoutVars>
      </dgm:prSet>
      <dgm:spPr/>
    </dgm:pt>
    <dgm:pt modelId="{6902EBF3-6284-475F-A9C8-B654D5AD5A87}" type="pres">
      <dgm:prSet presAssocID="{E3DC4B11-58E8-4F12-971C-883D89BB0CF5}" presName="parSpace" presStyleCnt="0"/>
      <dgm:spPr/>
    </dgm:pt>
    <dgm:pt modelId="{B8ADE315-EF6C-4DE0-8B10-DEEC1B9849F0}" type="pres">
      <dgm:prSet presAssocID="{C3A89D6E-861B-486F-A68E-6B7AD03AA2F1}" presName="parTxOnly" presStyleLbl="node1" presStyleIdx="2" presStyleCnt="5" custLinFactNeighborY="-6700">
        <dgm:presLayoutVars>
          <dgm:bulletEnabled val="1"/>
        </dgm:presLayoutVars>
      </dgm:prSet>
      <dgm:spPr>
        <a:prstGeom prst="chevron">
          <a:avLst/>
        </a:prstGeom>
      </dgm:spPr>
    </dgm:pt>
    <dgm:pt modelId="{FEE509B1-331D-41E2-B8A0-80177F3C61A7}" type="pres">
      <dgm:prSet presAssocID="{8176339C-E490-420C-9C07-6685E8212505}" presName="parSpace" presStyleCnt="0"/>
      <dgm:spPr/>
    </dgm:pt>
    <dgm:pt modelId="{A6537911-BFC9-4108-B7C1-FC4B75E9890C}" type="pres">
      <dgm:prSet presAssocID="{F22FFE01-179F-42D9-B5D3-26D0F195E6C4}" presName="parTxOnly" presStyleLbl="node1" presStyleIdx="3" presStyleCnt="5" custLinFactNeighborY="-7370">
        <dgm:presLayoutVars>
          <dgm:bulletEnabled val="1"/>
        </dgm:presLayoutVars>
      </dgm:prSet>
      <dgm:spPr/>
    </dgm:pt>
    <dgm:pt modelId="{7A43ED1D-9CE8-4894-8734-743883841593}" type="pres">
      <dgm:prSet presAssocID="{6AC925A3-175A-4630-B737-B99DF2CBB9BC}" presName="parSpace" presStyleCnt="0"/>
      <dgm:spPr/>
    </dgm:pt>
    <dgm:pt modelId="{FDFCD6A1-5DAF-4F62-B43F-99179280D57B}" type="pres">
      <dgm:prSet presAssocID="{AC931EBF-3F84-4CBC-8FBD-66D4D5F8C35A}" presName="parTxOnly" presStyleLbl="node1" presStyleIdx="4" presStyleCnt="5" custLinFactNeighborY="-7370">
        <dgm:presLayoutVars>
          <dgm:bulletEnabled val="1"/>
        </dgm:presLayoutVars>
      </dgm:prSet>
      <dgm:spPr/>
    </dgm:pt>
  </dgm:ptLst>
  <dgm:cxnLst>
    <dgm:cxn modelId="{71C7DE01-B2F6-4C21-9E0A-94803011E988}" type="presOf" srcId="{AC931EBF-3F84-4CBC-8FBD-66D4D5F8C35A}" destId="{FDFCD6A1-5DAF-4F62-B43F-99179280D57B}" srcOrd="0" destOrd="0" presId="urn:microsoft.com/office/officeart/2005/8/layout/hChevron3"/>
    <dgm:cxn modelId="{A105DB0A-4227-4A8B-B77B-D9295A4B0DFD}" type="presOf" srcId="{C3A89D6E-861B-486F-A68E-6B7AD03AA2F1}" destId="{B8ADE315-EF6C-4DE0-8B10-DEEC1B9849F0}" srcOrd="0" destOrd="0" presId="urn:microsoft.com/office/officeart/2005/8/layout/hChevron3"/>
    <dgm:cxn modelId="{A0B0B46F-BDA9-4C3C-95D1-1C62B15B71D9}" srcId="{DD51DB66-AD7C-4418-8A79-B2E2098B9F36}" destId="{6C457669-6C55-4D52-85BC-80F90F27FCA5}" srcOrd="1" destOrd="0" parTransId="{1B7F85D9-E9DB-4FAA-B9B9-E75CE966E3AE}" sibTransId="{E3DC4B11-58E8-4F12-971C-883D89BB0CF5}"/>
    <dgm:cxn modelId="{C35D8881-31ED-41FA-8BA7-D2943401BF77}" srcId="{DD51DB66-AD7C-4418-8A79-B2E2098B9F36}" destId="{FA7128F5-9543-4855-9AD9-78328AF2EAB6}" srcOrd="0" destOrd="0" parTransId="{4EBA2419-752A-455B-8870-A263D0CA4AEC}" sibTransId="{DBCE6411-2504-4DC1-8242-CF17729C431B}"/>
    <dgm:cxn modelId="{06C241A0-8E2A-4062-AC0C-101F03EDB044}" srcId="{DD51DB66-AD7C-4418-8A79-B2E2098B9F36}" destId="{F22FFE01-179F-42D9-B5D3-26D0F195E6C4}" srcOrd="3" destOrd="0" parTransId="{C186AB98-78E5-4AAB-8629-39DAAAB9E733}" sibTransId="{6AC925A3-175A-4630-B737-B99DF2CBB9BC}"/>
    <dgm:cxn modelId="{53DE12A5-AD83-4783-87FA-FEE1B218FA9F}" type="presOf" srcId="{6C457669-6C55-4D52-85BC-80F90F27FCA5}" destId="{9F352271-0A61-4572-B41F-E611AF319603}" srcOrd="0" destOrd="0" presId="urn:microsoft.com/office/officeart/2005/8/layout/hChevron3"/>
    <dgm:cxn modelId="{8D566BA5-B01E-463D-A762-28929F15F3FB}" type="presOf" srcId="{DD51DB66-AD7C-4418-8A79-B2E2098B9F36}" destId="{D6F9C134-AD62-4F12-89FB-95050FD7DA25}" srcOrd="0" destOrd="0" presId="urn:microsoft.com/office/officeart/2005/8/layout/hChevron3"/>
    <dgm:cxn modelId="{BE67BEB0-189E-4682-B899-08A57749A647}" type="presOf" srcId="{FA7128F5-9543-4855-9AD9-78328AF2EAB6}" destId="{FD3C7B23-08BD-4FF3-8AD2-635F8E55D275}" srcOrd="0" destOrd="0" presId="urn:microsoft.com/office/officeart/2005/8/layout/hChevron3"/>
    <dgm:cxn modelId="{26F55DCF-E730-4BE0-9A3E-DEEAA0A3C3CE}" srcId="{DD51DB66-AD7C-4418-8A79-B2E2098B9F36}" destId="{C3A89D6E-861B-486F-A68E-6B7AD03AA2F1}" srcOrd="2" destOrd="0" parTransId="{DA1CFCF5-E799-4385-9379-86FDEA1391BA}" sibTransId="{8176339C-E490-420C-9C07-6685E8212505}"/>
    <dgm:cxn modelId="{6DBF0EE2-A6D7-4B1D-A563-AEC7684FC70C}" srcId="{DD51DB66-AD7C-4418-8A79-B2E2098B9F36}" destId="{AC931EBF-3F84-4CBC-8FBD-66D4D5F8C35A}" srcOrd="4" destOrd="0" parTransId="{A4B2EA53-1B02-4753-8869-642D07BBA142}" sibTransId="{A2CFDEE3-6379-4A84-BED7-C7397A03DEA9}"/>
    <dgm:cxn modelId="{F24CF2FF-7696-47C8-8D3A-4034147749D5}" type="presOf" srcId="{F22FFE01-179F-42D9-B5D3-26D0F195E6C4}" destId="{A6537911-BFC9-4108-B7C1-FC4B75E9890C}" srcOrd="0" destOrd="0" presId="urn:microsoft.com/office/officeart/2005/8/layout/hChevron3"/>
    <dgm:cxn modelId="{D32F5BC9-2E87-49D9-970F-9899AFF930FA}" type="presParOf" srcId="{D6F9C134-AD62-4F12-89FB-95050FD7DA25}" destId="{FD3C7B23-08BD-4FF3-8AD2-635F8E55D275}" srcOrd="0" destOrd="0" presId="urn:microsoft.com/office/officeart/2005/8/layout/hChevron3"/>
    <dgm:cxn modelId="{DA57A4AE-7E77-44EC-AA1D-2A69516AC159}" type="presParOf" srcId="{D6F9C134-AD62-4F12-89FB-95050FD7DA25}" destId="{A4E121E4-7B05-4E49-AD6A-02D62FDD1B1B}" srcOrd="1" destOrd="0" presId="urn:microsoft.com/office/officeart/2005/8/layout/hChevron3"/>
    <dgm:cxn modelId="{B7836451-B806-48E0-AB26-8F5CCC58D25C}" type="presParOf" srcId="{D6F9C134-AD62-4F12-89FB-95050FD7DA25}" destId="{9F352271-0A61-4572-B41F-E611AF319603}" srcOrd="2" destOrd="0" presId="urn:microsoft.com/office/officeart/2005/8/layout/hChevron3"/>
    <dgm:cxn modelId="{31606308-4556-4052-9BE8-FBCACA8BDA16}" type="presParOf" srcId="{D6F9C134-AD62-4F12-89FB-95050FD7DA25}" destId="{6902EBF3-6284-475F-A9C8-B654D5AD5A87}" srcOrd="3" destOrd="0" presId="urn:microsoft.com/office/officeart/2005/8/layout/hChevron3"/>
    <dgm:cxn modelId="{E3C61741-491F-4F34-B0EE-B09F5A555604}" type="presParOf" srcId="{D6F9C134-AD62-4F12-89FB-95050FD7DA25}" destId="{B8ADE315-EF6C-4DE0-8B10-DEEC1B9849F0}" srcOrd="4" destOrd="0" presId="urn:microsoft.com/office/officeart/2005/8/layout/hChevron3"/>
    <dgm:cxn modelId="{21F3589D-DB87-42A0-919A-1E69536D3EF4}" type="presParOf" srcId="{D6F9C134-AD62-4F12-89FB-95050FD7DA25}" destId="{FEE509B1-331D-41E2-B8A0-80177F3C61A7}" srcOrd="5" destOrd="0" presId="urn:microsoft.com/office/officeart/2005/8/layout/hChevron3"/>
    <dgm:cxn modelId="{7579A13C-32CB-4C06-8FEB-E1993072307B}" type="presParOf" srcId="{D6F9C134-AD62-4F12-89FB-95050FD7DA25}" destId="{A6537911-BFC9-4108-B7C1-FC4B75E9890C}" srcOrd="6" destOrd="0" presId="urn:microsoft.com/office/officeart/2005/8/layout/hChevron3"/>
    <dgm:cxn modelId="{23A40CFA-04F1-44E9-A3F8-7658386E6E52}" type="presParOf" srcId="{D6F9C134-AD62-4F12-89FB-95050FD7DA25}" destId="{7A43ED1D-9CE8-4894-8734-743883841593}" srcOrd="7" destOrd="0" presId="urn:microsoft.com/office/officeart/2005/8/layout/hChevron3"/>
    <dgm:cxn modelId="{3C83A84B-AD41-45F4-9F96-0767A6EE162B}" type="presParOf" srcId="{D6F9C134-AD62-4F12-89FB-95050FD7DA25}" destId="{FDFCD6A1-5DAF-4F62-B43F-99179280D57B}"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0917BF-B814-45D1-AD9A-2BEC0F5C437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83300501-E25B-4321-9862-4D3EA951F6B1}">
      <dgm:prSet/>
      <dgm:spPr>
        <a:solidFill>
          <a:srgbClr val="42859E"/>
        </a:solidFill>
      </dgm:spPr>
      <dgm:t>
        <a:bodyPr/>
        <a:lstStyle/>
        <a:p>
          <a:r>
            <a:rPr lang="en-US" b="1" dirty="0"/>
            <a:t>Parking Reductions</a:t>
          </a:r>
          <a:endParaRPr lang="en-US" dirty="0"/>
        </a:p>
      </dgm:t>
    </dgm:pt>
    <dgm:pt modelId="{E43EE25E-53A0-4D51-BBD7-AB8E5AD8E100}" type="parTrans" cxnId="{F25E3C38-FACA-4D7E-918E-EA9812C2A1DA}">
      <dgm:prSet/>
      <dgm:spPr/>
      <dgm:t>
        <a:bodyPr/>
        <a:lstStyle/>
        <a:p>
          <a:endParaRPr lang="en-US"/>
        </a:p>
      </dgm:t>
    </dgm:pt>
    <dgm:pt modelId="{01F1704B-AFA7-4746-BB94-2101803D333A}" type="sibTrans" cxnId="{F25E3C38-FACA-4D7E-918E-EA9812C2A1DA}">
      <dgm:prSet/>
      <dgm:spPr/>
      <dgm:t>
        <a:bodyPr/>
        <a:lstStyle/>
        <a:p>
          <a:endParaRPr lang="en-US"/>
        </a:p>
      </dgm:t>
    </dgm:pt>
    <dgm:pt modelId="{E598BFF8-E853-492F-87EB-4B3F338995B7}">
      <dgm:prSet/>
      <dgm:spPr/>
      <dgm:t>
        <a:bodyPr/>
        <a:lstStyle/>
        <a:p>
          <a:r>
            <a:rPr lang="en-US" i="1" dirty="0"/>
            <a:t>Reductions for multi-modal transportation, landscaping, other types of parking design, etc.</a:t>
          </a:r>
          <a:endParaRPr lang="en-US" dirty="0"/>
        </a:p>
      </dgm:t>
    </dgm:pt>
    <dgm:pt modelId="{E826F97C-851E-4FAD-B019-00FBB03CFF36}" type="parTrans" cxnId="{81B6E908-96F2-4397-A511-716D09BA87BD}">
      <dgm:prSet/>
      <dgm:spPr/>
      <dgm:t>
        <a:bodyPr/>
        <a:lstStyle/>
        <a:p>
          <a:endParaRPr lang="en-US"/>
        </a:p>
      </dgm:t>
    </dgm:pt>
    <dgm:pt modelId="{304D3EDB-1795-45D9-9ECE-31480EC4784C}" type="sibTrans" cxnId="{81B6E908-96F2-4397-A511-716D09BA87BD}">
      <dgm:prSet/>
      <dgm:spPr/>
      <dgm:t>
        <a:bodyPr/>
        <a:lstStyle/>
        <a:p>
          <a:endParaRPr lang="en-US"/>
        </a:p>
      </dgm:t>
    </dgm:pt>
    <dgm:pt modelId="{08E74B84-447E-44A2-932B-59FEB756CC46}">
      <dgm:prSet/>
      <dgm:spPr>
        <a:solidFill>
          <a:srgbClr val="42859E"/>
        </a:solidFill>
      </dgm:spPr>
      <dgm:t>
        <a:bodyPr/>
        <a:lstStyle/>
        <a:p>
          <a:r>
            <a:rPr lang="en-US" b="1"/>
            <a:t>Flexibility</a:t>
          </a:r>
          <a:r>
            <a:rPr lang="en-US"/>
            <a:t> </a:t>
          </a:r>
        </a:p>
      </dgm:t>
    </dgm:pt>
    <dgm:pt modelId="{59764A2E-CB07-49BB-9505-BAA4CA4FCCF4}" type="parTrans" cxnId="{B7FD86CB-E224-4D25-84E8-786502F718F1}">
      <dgm:prSet/>
      <dgm:spPr/>
      <dgm:t>
        <a:bodyPr/>
        <a:lstStyle/>
        <a:p>
          <a:endParaRPr lang="en-US"/>
        </a:p>
      </dgm:t>
    </dgm:pt>
    <dgm:pt modelId="{8264C1B7-4B12-4E19-B0F7-143FDAEEC567}" type="sibTrans" cxnId="{B7FD86CB-E224-4D25-84E8-786502F718F1}">
      <dgm:prSet/>
      <dgm:spPr/>
      <dgm:t>
        <a:bodyPr/>
        <a:lstStyle/>
        <a:p>
          <a:endParaRPr lang="en-US"/>
        </a:p>
      </dgm:t>
    </dgm:pt>
    <dgm:pt modelId="{DB9B282E-5F3F-432E-AADB-C76771CE09E6}">
      <dgm:prSet custT="1"/>
      <dgm:spPr/>
      <dgm:t>
        <a:bodyPr/>
        <a:lstStyle/>
        <a:p>
          <a:r>
            <a:rPr lang="en-US" sz="1500" i="1" dirty="0"/>
            <a:t>Flexibility for staff to make a determination on adequate parking for the proposed use and location.</a:t>
          </a:r>
          <a:endParaRPr lang="en-US" sz="1500" dirty="0"/>
        </a:p>
      </dgm:t>
    </dgm:pt>
    <dgm:pt modelId="{386FFAD5-11D5-4D0D-AF0A-377CBFF82075}" type="parTrans" cxnId="{465A0D29-F3DE-430D-93CE-A1689BF2D3CB}">
      <dgm:prSet/>
      <dgm:spPr/>
      <dgm:t>
        <a:bodyPr/>
        <a:lstStyle/>
        <a:p>
          <a:endParaRPr lang="en-US"/>
        </a:p>
      </dgm:t>
    </dgm:pt>
    <dgm:pt modelId="{D5C04A71-D8FB-4E52-AF96-66AAC4358BE5}" type="sibTrans" cxnId="{465A0D29-F3DE-430D-93CE-A1689BF2D3CB}">
      <dgm:prSet/>
      <dgm:spPr/>
      <dgm:t>
        <a:bodyPr/>
        <a:lstStyle/>
        <a:p>
          <a:endParaRPr lang="en-US"/>
        </a:p>
      </dgm:t>
    </dgm:pt>
    <dgm:pt modelId="{5412CB6F-E0A5-4E2F-9A12-6A516C5A5735}">
      <dgm:prSet/>
      <dgm:spPr>
        <a:solidFill>
          <a:srgbClr val="42859E"/>
        </a:solidFill>
      </dgm:spPr>
      <dgm:t>
        <a:bodyPr/>
        <a:lstStyle/>
        <a:p>
          <a:r>
            <a:rPr lang="en-US" b="1" dirty="0"/>
            <a:t>Payment in Lieu of</a:t>
          </a:r>
          <a:endParaRPr lang="en-US" dirty="0"/>
        </a:p>
      </dgm:t>
    </dgm:pt>
    <dgm:pt modelId="{7C42D2CA-44C5-4BE1-87CB-72103EB18871}" type="parTrans" cxnId="{D6AF4531-1F0E-448C-A818-602BFE7526F2}">
      <dgm:prSet/>
      <dgm:spPr/>
      <dgm:t>
        <a:bodyPr/>
        <a:lstStyle/>
        <a:p>
          <a:endParaRPr lang="en-US"/>
        </a:p>
      </dgm:t>
    </dgm:pt>
    <dgm:pt modelId="{D3D2B343-49F1-4D77-8D4E-2B9B6091130B}" type="sibTrans" cxnId="{D6AF4531-1F0E-448C-A818-602BFE7526F2}">
      <dgm:prSet/>
      <dgm:spPr/>
      <dgm:t>
        <a:bodyPr/>
        <a:lstStyle/>
        <a:p>
          <a:endParaRPr lang="en-US"/>
        </a:p>
      </dgm:t>
    </dgm:pt>
    <dgm:pt modelId="{DE88F54E-C55D-47D9-9685-08351A3E5DEB}">
      <dgm:prSet/>
      <dgm:spPr/>
      <dgm:t>
        <a:bodyPr/>
        <a:lstStyle/>
        <a:p>
          <a:r>
            <a:rPr lang="en-US" i="1" dirty="0"/>
            <a:t>Revised the payment in lieu of option to be more practical. </a:t>
          </a:r>
          <a:endParaRPr lang="en-US" dirty="0"/>
        </a:p>
      </dgm:t>
    </dgm:pt>
    <dgm:pt modelId="{0CFBCF30-238A-41A1-A34C-CC555434B75D}" type="parTrans" cxnId="{6E74AC2A-C824-4086-84EB-B4B27B49C5EF}">
      <dgm:prSet/>
      <dgm:spPr/>
      <dgm:t>
        <a:bodyPr/>
        <a:lstStyle/>
        <a:p>
          <a:endParaRPr lang="en-US"/>
        </a:p>
      </dgm:t>
    </dgm:pt>
    <dgm:pt modelId="{8398BFEF-BB43-4598-9FFA-CAF050A0BD03}" type="sibTrans" cxnId="{6E74AC2A-C824-4086-84EB-B4B27B49C5EF}">
      <dgm:prSet/>
      <dgm:spPr/>
      <dgm:t>
        <a:bodyPr/>
        <a:lstStyle/>
        <a:p>
          <a:endParaRPr lang="en-US"/>
        </a:p>
      </dgm:t>
    </dgm:pt>
    <dgm:pt modelId="{80BD6085-7D98-42B3-8F4E-92DEB184B945}">
      <dgm:prSet/>
      <dgm:spPr>
        <a:solidFill>
          <a:srgbClr val="42859E"/>
        </a:solidFill>
      </dgm:spPr>
      <dgm:t>
        <a:bodyPr/>
        <a:lstStyle/>
        <a:p>
          <a:r>
            <a:rPr lang="en-US" b="1" dirty="0"/>
            <a:t>Boat Parking</a:t>
          </a:r>
          <a:endParaRPr lang="en-US" dirty="0"/>
        </a:p>
      </dgm:t>
    </dgm:pt>
    <dgm:pt modelId="{6664ABFB-960B-40CE-9A7D-DFEA3D5FB2C6}" type="parTrans" cxnId="{D1C94143-1944-4B6D-AFA5-E476EB8FDC35}">
      <dgm:prSet/>
      <dgm:spPr/>
      <dgm:t>
        <a:bodyPr/>
        <a:lstStyle/>
        <a:p>
          <a:endParaRPr lang="en-US"/>
        </a:p>
      </dgm:t>
    </dgm:pt>
    <dgm:pt modelId="{E1426B39-29EA-4128-ADD8-0BE7C0EFE7C1}" type="sibTrans" cxnId="{D1C94143-1944-4B6D-AFA5-E476EB8FDC35}">
      <dgm:prSet/>
      <dgm:spPr/>
      <dgm:t>
        <a:bodyPr/>
        <a:lstStyle/>
        <a:p>
          <a:endParaRPr lang="en-US"/>
        </a:p>
      </dgm:t>
    </dgm:pt>
    <dgm:pt modelId="{E54D2E86-31B1-40C4-A311-C112128D0A0A}">
      <dgm:prSet/>
      <dgm:spPr/>
      <dgm:t>
        <a:bodyPr/>
        <a:lstStyle/>
        <a:p>
          <a:r>
            <a:rPr lang="en-US" i="1" dirty="0"/>
            <a:t>Limiting the maximum number of parked boats to two (2) per residence.</a:t>
          </a:r>
          <a:endParaRPr lang="en-US" dirty="0"/>
        </a:p>
      </dgm:t>
    </dgm:pt>
    <dgm:pt modelId="{B6F67C4A-2EB4-4793-B54B-21567D2A45E1}" type="parTrans" cxnId="{F486F82D-513C-4792-A9F5-E290EA90B7E5}">
      <dgm:prSet/>
      <dgm:spPr/>
      <dgm:t>
        <a:bodyPr/>
        <a:lstStyle/>
        <a:p>
          <a:endParaRPr lang="en-US"/>
        </a:p>
      </dgm:t>
    </dgm:pt>
    <dgm:pt modelId="{3A446B0C-B79E-4F0F-8186-626088149CB7}" type="sibTrans" cxnId="{F486F82D-513C-4792-A9F5-E290EA90B7E5}">
      <dgm:prSet/>
      <dgm:spPr/>
      <dgm:t>
        <a:bodyPr/>
        <a:lstStyle/>
        <a:p>
          <a:endParaRPr lang="en-US"/>
        </a:p>
      </dgm:t>
    </dgm:pt>
    <dgm:pt modelId="{DD275DBB-5524-4668-92AB-0071C5533493}">
      <dgm:prSet/>
      <dgm:spPr>
        <a:solidFill>
          <a:srgbClr val="42859E"/>
        </a:solidFill>
      </dgm:spPr>
      <dgm:t>
        <a:bodyPr/>
        <a:lstStyle/>
        <a:p>
          <a:r>
            <a:rPr lang="en-US" b="1" dirty="0"/>
            <a:t>CBD Parking</a:t>
          </a:r>
        </a:p>
      </dgm:t>
    </dgm:pt>
    <dgm:pt modelId="{90C5839B-3432-4292-80D8-C58B4C2DED4F}" type="parTrans" cxnId="{A03DB6B6-B719-4DBC-9939-ADD60E08784F}">
      <dgm:prSet/>
      <dgm:spPr/>
      <dgm:t>
        <a:bodyPr/>
        <a:lstStyle/>
        <a:p>
          <a:endParaRPr lang="en-US"/>
        </a:p>
      </dgm:t>
    </dgm:pt>
    <dgm:pt modelId="{53DB117E-479E-479E-AC3A-F0631102E0AB}" type="sibTrans" cxnId="{A03DB6B6-B719-4DBC-9939-ADD60E08784F}">
      <dgm:prSet/>
      <dgm:spPr/>
      <dgm:t>
        <a:bodyPr/>
        <a:lstStyle/>
        <a:p>
          <a:endParaRPr lang="en-US"/>
        </a:p>
      </dgm:t>
    </dgm:pt>
    <dgm:pt modelId="{4F7AC194-305C-46EF-AC6B-69B6C6F40CFB}">
      <dgm:prSet/>
      <dgm:spPr/>
      <dgm:t>
        <a:bodyPr/>
        <a:lstStyle/>
        <a:p>
          <a:r>
            <a:rPr lang="en-US" i="1" dirty="0"/>
            <a:t>Reduced the Required Parking to Reflect ITE Urban Standards, 50% blanket reduction, exemption zone</a:t>
          </a:r>
        </a:p>
      </dgm:t>
    </dgm:pt>
    <dgm:pt modelId="{7231812A-DCDE-4653-B83C-7A48A65C250D}" type="parTrans" cxnId="{D6A8E53C-365D-49D9-80F3-FB6E7DEEAF33}">
      <dgm:prSet/>
      <dgm:spPr/>
      <dgm:t>
        <a:bodyPr/>
        <a:lstStyle/>
        <a:p>
          <a:endParaRPr lang="en-US"/>
        </a:p>
      </dgm:t>
    </dgm:pt>
    <dgm:pt modelId="{2DD83926-B13C-4827-91DA-91F9504B7106}" type="sibTrans" cxnId="{D6A8E53C-365D-49D9-80F3-FB6E7DEEAF33}">
      <dgm:prSet/>
      <dgm:spPr/>
      <dgm:t>
        <a:bodyPr/>
        <a:lstStyle/>
        <a:p>
          <a:endParaRPr lang="en-US"/>
        </a:p>
      </dgm:t>
    </dgm:pt>
    <dgm:pt modelId="{B90EE0DB-38E9-4DF7-9532-72CB8004FD98}">
      <dgm:prSet/>
      <dgm:spPr>
        <a:solidFill>
          <a:srgbClr val="42859E"/>
        </a:solidFill>
      </dgm:spPr>
      <dgm:t>
        <a:bodyPr/>
        <a:lstStyle/>
        <a:p>
          <a:r>
            <a:rPr lang="en-US" b="1" dirty="0"/>
            <a:t>Parking</a:t>
          </a:r>
        </a:p>
      </dgm:t>
    </dgm:pt>
    <dgm:pt modelId="{4EE67DBB-4415-49C0-BBB6-4B614D606429}" type="parTrans" cxnId="{108D6393-043F-40D1-B71D-695AE285D28D}">
      <dgm:prSet/>
      <dgm:spPr/>
      <dgm:t>
        <a:bodyPr/>
        <a:lstStyle/>
        <a:p>
          <a:endParaRPr lang="en-US"/>
        </a:p>
      </dgm:t>
    </dgm:pt>
    <dgm:pt modelId="{A5485ED7-6632-4F36-BFBD-91642F36B3D1}" type="sibTrans" cxnId="{108D6393-043F-40D1-B71D-695AE285D28D}">
      <dgm:prSet/>
      <dgm:spPr/>
      <dgm:t>
        <a:bodyPr/>
        <a:lstStyle/>
        <a:p>
          <a:endParaRPr lang="en-US"/>
        </a:p>
      </dgm:t>
    </dgm:pt>
    <dgm:pt modelId="{EF7DB15A-B618-435D-A2DA-E126D62C84BC}">
      <dgm:prSet/>
      <dgm:spPr/>
      <dgm:t>
        <a:bodyPr/>
        <a:lstStyle/>
        <a:p>
          <a:r>
            <a:rPr lang="en-US" i="1" dirty="0"/>
            <a:t>Updated to reflect ITE Standards</a:t>
          </a:r>
        </a:p>
      </dgm:t>
    </dgm:pt>
    <dgm:pt modelId="{999DC6DA-7AE3-4272-8966-77DA0C8509AA}" type="parTrans" cxnId="{C9B23A32-5326-469D-9BB6-7C06209A18C7}">
      <dgm:prSet/>
      <dgm:spPr/>
      <dgm:t>
        <a:bodyPr/>
        <a:lstStyle/>
        <a:p>
          <a:endParaRPr lang="en-US"/>
        </a:p>
      </dgm:t>
    </dgm:pt>
    <dgm:pt modelId="{A1C265E0-91E1-4FD8-ADCA-A29E6EA88774}" type="sibTrans" cxnId="{C9B23A32-5326-469D-9BB6-7C06209A18C7}">
      <dgm:prSet/>
      <dgm:spPr/>
      <dgm:t>
        <a:bodyPr/>
        <a:lstStyle/>
        <a:p>
          <a:endParaRPr lang="en-US"/>
        </a:p>
      </dgm:t>
    </dgm:pt>
    <dgm:pt modelId="{473D3DC7-6CFC-4140-8937-B526104ADBA9}" type="pres">
      <dgm:prSet presAssocID="{A20917BF-B814-45D1-AD9A-2BEC0F5C437C}" presName="Name0" presStyleCnt="0">
        <dgm:presLayoutVars>
          <dgm:dir/>
          <dgm:animLvl val="lvl"/>
          <dgm:resizeHandles val="exact"/>
        </dgm:presLayoutVars>
      </dgm:prSet>
      <dgm:spPr/>
    </dgm:pt>
    <dgm:pt modelId="{84BD4433-A39C-40D0-B789-F17C1D1D55AB}" type="pres">
      <dgm:prSet presAssocID="{83300501-E25B-4321-9862-4D3EA951F6B1}" presName="linNode" presStyleCnt="0"/>
      <dgm:spPr/>
    </dgm:pt>
    <dgm:pt modelId="{B5CC6E11-D0D3-4285-ABCC-7A66A230CDAB}" type="pres">
      <dgm:prSet presAssocID="{83300501-E25B-4321-9862-4D3EA951F6B1}" presName="parentText" presStyleLbl="node1" presStyleIdx="0" presStyleCnt="6">
        <dgm:presLayoutVars>
          <dgm:chMax val="1"/>
          <dgm:bulletEnabled val="1"/>
        </dgm:presLayoutVars>
      </dgm:prSet>
      <dgm:spPr/>
    </dgm:pt>
    <dgm:pt modelId="{A8B47434-1CAE-41BF-A24A-82E889139C96}" type="pres">
      <dgm:prSet presAssocID="{83300501-E25B-4321-9862-4D3EA951F6B1}" presName="descendantText" presStyleLbl="alignAccFollowNode1" presStyleIdx="0" presStyleCnt="6">
        <dgm:presLayoutVars>
          <dgm:bulletEnabled val="1"/>
        </dgm:presLayoutVars>
      </dgm:prSet>
      <dgm:spPr/>
    </dgm:pt>
    <dgm:pt modelId="{439C5F27-B384-4104-824F-010BB4F216E0}" type="pres">
      <dgm:prSet presAssocID="{01F1704B-AFA7-4746-BB94-2101803D333A}" presName="sp" presStyleCnt="0"/>
      <dgm:spPr/>
    </dgm:pt>
    <dgm:pt modelId="{1F0DFDCC-665B-4D83-89D6-4D13F79298E8}" type="pres">
      <dgm:prSet presAssocID="{08E74B84-447E-44A2-932B-59FEB756CC46}" presName="linNode" presStyleCnt="0"/>
      <dgm:spPr/>
    </dgm:pt>
    <dgm:pt modelId="{4635A248-F4AC-4806-9635-681831EA420E}" type="pres">
      <dgm:prSet presAssocID="{08E74B84-447E-44A2-932B-59FEB756CC46}" presName="parentText" presStyleLbl="node1" presStyleIdx="1" presStyleCnt="6">
        <dgm:presLayoutVars>
          <dgm:chMax val="1"/>
          <dgm:bulletEnabled val="1"/>
        </dgm:presLayoutVars>
      </dgm:prSet>
      <dgm:spPr/>
    </dgm:pt>
    <dgm:pt modelId="{AAFC70A2-4C3E-47C1-87A4-909CABCDD308}" type="pres">
      <dgm:prSet presAssocID="{08E74B84-447E-44A2-932B-59FEB756CC46}" presName="descendantText" presStyleLbl="alignAccFollowNode1" presStyleIdx="1" presStyleCnt="6">
        <dgm:presLayoutVars>
          <dgm:bulletEnabled val="1"/>
        </dgm:presLayoutVars>
      </dgm:prSet>
      <dgm:spPr/>
    </dgm:pt>
    <dgm:pt modelId="{E08BD276-AB66-4A63-8EAE-CE9722D2C0C9}" type="pres">
      <dgm:prSet presAssocID="{8264C1B7-4B12-4E19-B0F7-143FDAEEC567}" presName="sp" presStyleCnt="0"/>
      <dgm:spPr/>
    </dgm:pt>
    <dgm:pt modelId="{F11C983B-EB15-497B-BA3E-0EDF82E21675}" type="pres">
      <dgm:prSet presAssocID="{5412CB6F-E0A5-4E2F-9A12-6A516C5A5735}" presName="linNode" presStyleCnt="0"/>
      <dgm:spPr/>
    </dgm:pt>
    <dgm:pt modelId="{1A2A7EAC-5403-4835-985F-F266715AEBEA}" type="pres">
      <dgm:prSet presAssocID="{5412CB6F-E0A5-4E2F-9A12-6A516C5A5735}" presName="parentText" presStyleLbl="node1" presStyleIdx="2" presStyleCnt="6">
        <dgm:presLayoutVars>
          <dgm:chMax val="1"/>
          <dgm:bulletEnabled val="1"/>
        </dgm:presLayoutVars>
      </dgm:prSet>
      <dgm:spPr/>
    </dgm:pt>
    <dgm:pt modelId="{552AC144-0957-4B14-8216-862705077EB4}" type="pres">
      <dgm:prSet presAssocID="{5412CB6F-E0A5-4E2F-9A12-6A516C5A5735}" presName="descendantText" presStyleLbl="alignAccFollowNode1" presStyleIdx="2" presStyleCnt="6">
        <dgm:presLayoutVars>
          <dgm:bulletEnabled val="1"/>
        </dgm:presLayoutVars>
      </dgm:prSet>
      <dgm:spPr/>
    </dgm:pt>
    <dgm:pt modelId="{6BA80135-25C6-4780-B749-E32B97B2AAEF}" type="pres">
      <dgm:prSet presAssocID="{D3D2B343-49F1-4D77-8D4E-2B9B6091130B}" presName="sp" presStyleCnt="0"/>
      <dgm:spPr/>
    </dgm:pt>
    <dgm:pt modelId="{A7B6728B-8C41-4828-843A-55051790A17A}" type="pres">
      <dgm:prSet presAssocID="{80BD6085-7D98-42B3-8F4E-92DEB184B945}" presName="linNode" presStyleCnt="0"/>
      <dgm:spPr/>
    </dgm:pt>
    <dgm:pt modelId="{999130A2-F99D-4DB0-93CA-0CBEE6F080F4}" type="pres">
      <dgm:prSet presAssocID="{80BD6085-7D98-42B3-8F4E-92DEB184B945}" presName="parentText" presStyleLbl="node1" presStyleIdx="3" presStyleCnt="6">
        <dgm:presLayoutVars>
          <dgm:chMax val="1"/>
          <dgm:bulletEnabled val="1"/>
        </dgm:presLayoutVars>
      </dgm:prSet>
      <dgm:spPr/>
    </dgm:pt>
    <dgm:pt modelId="{F1AFB283-9508-4859-AF73-FBD9853CC453}" type="pres">
      <dgm:prSet presAssocID="{80BD6085-7D98-42B3-8F4E-92DEB184B945}" presName="descendantText" presStyleLbl="alignAccFollowNode1" presStyleIdx="3" presStyleCnt="6">
        <dgm:presLayoutVars>
          <dgm:bulletEnabled val="1"/>
        </dgm:presLayoutVars>
      </dgm:prSet>
      <dgm:spPr/>
    </dgm:pt>
    <dgm:pt modelId="{CD77DF5D-A67D-4E3F-A7C4-0046092A77F3}" type="pres">
      <dgm:prSet presAssocID="{E1426B39-29EA-4128-ADD8-0BE7C0EFE7C1}" presName="sp" presStyleCnt="0"/>
      <dgm:spPr/>
    </dgm:pt>
    <dgm:pt modelId="{6C17E5AD-4624-4015-80EB-D297F192DE24}" type="pres">
      <dgm:prSet presAssocID="{DD275DBB-5524-4668-92AB-0071C5533493}" presName="linNode" presStyleCnt="0"/>
      <dgm:spPr/>
    </dgm:pt>
    <dgm:pt modelId="{63C0B0BF-649F-4246-86A7-09C22AF14FFA}" type="pres">
      <dgm:prSet presAssocID="{DD275DBB-5524-4668-92AB-0071C5533493}" presName="parentText" presStyleLbl="node1" presStyleIdx="4" presStyleCnt="6">
        <dgm:presLayoutVars>
          <dgm:chMax val="1"/>
          <dgm:bulletEnabled val="1"/>
        </dgm:presLayoutVars>
      </dgm:prSet>
      <dgm:spPr/>
    </dgm:pt>
    <dgm:pt modelId="{6C3D9457-AF12-4FD0-B171-4EFD3EA27BD2}" type="pres">
      <dgm:prSet presAssocID="{DD275DBB-5524-4668-92AB-0071C5533493}" presName="descendantText" presStyleLbl="alignAccFollowNode1" presStyleIdx="4" presStyleCnt="6">
        <dgm:presLayoutVars>
          <dgm:bulletEnabled val="1"/>
        </dgm:presLayoutVars>
      </dgm:prSet>
      <dgm:spPr/>
    </dgm:pt>
    <dgm:pt modelId="{6F3BCE88-D01D-4BC8-AE5B-BAAE3924CCE2}" type="pres">
      <dgm:prSet presAssocID="{53DB117E-479E-479E-AC3A-F0631102E0AB}" presName="sp" presStyleCnt="0"/>
      <dgm:spPr/>
    </dgm:pt>
    <dgm:pt modelId="{02069C30-AF78-415B-9C77-84EF2FC524A2}" type="pres">
      <dgm:prSet presAssocID="{B90EE0DB-38E9-4DF7-9532-72CB8004FD98}" presName="linNode" presStyleCnt="0"/>
      <dgm:spPr/>
    </dgm:pt>
    <dgm:pt modelId="{EBA7CCEB-CFF9-49FD-B342-116E328697FB}" type="pres">
      <dgm:prSet presAssocID="{B90EE0DB-38E9-4DF7-9532-72CB8004FD98}" presName="parentText" presStyleLbl="node1" presStyleIdx="5" presStyleCnt="6">
        <dgm:presLayoutVars>
          <dgm:chMax val="1"/>
          <dgm:bulletEnabled val="1"/>
        </dgm:presLayoutVars>
      </dgm:prSet>
      <dgm:spPr/>
    </dgm:pt>
    <dgm:pt modelId="{4D79B711-C586-43EA-AFB4-71D4F1835C86}" type="pres">
      <dgm:prSet presAssocID="{B90EE0DB-38E9-4DF7-9532-72CB8004FD98}" presName="descendantText" presStyleLbl="alignAccFollowNode1" presStyleIdx="5" presStyleCnt="6">
        <dgm:presLayoutVars>
          <dgm:bulletEnabled val="1"/>
        </dgm:presLayoutVars>
      </dgm:prSet>
      <dgm:spPr/>
    </dgm:pt>
  </dgm:ptLst>
  <dgm:cxnLst>
    <dgm:cxn modelId="{81B6E908-96F2-4397-A511-716D09BA87BD}" srcId="{83300501-E25B-4321-9862-4D3EA951F6B1}" destId="{E598BFF8-E853-492F-87EB-4B3F338995B7}" srcOrd="0" destOrd="0" parTransId="{E826F97C-851E-4FAD-B019-00FBB03CFF36}" sibTransId="{304D3EDB-1795-45D9-9ECE-31480EC4784C}"/>
    <dgm:cxn modelId="{465A0D29-F3DE-430D-93CE-A1689BF2D3CB}" srcId="{08E74B84-447E-44A2-932B-59FEB756CC46}" destId="{DB9B282E-5F3F-432E-AADB-C76771CE09E6}" srcOrd="0" destOrd="0" parTransId="{386FFAD5-11D5-4D0D-AF0A-377CBFF82075}" sibTransId="{D5C04A71-D8FB-4E52-AF96-66AAC4358BE5}"/>
    <dgm:cxn modelId="{6E74AC2A-C824-4086-84EB-B4B27B49C5EF}" srcId="{5412CB6F-E0A5-4E2F-9A12-6A516C5A5735}" destId="{DE88F54E-C55D-47D9-9685-08351A3E5DEB}" srcOrd="0" destOrd="0" parTransId="{0CFBCF30-238A-41A1-A34C-CC555434B75D}" sibTransId="{8398BFEF-BB43-4598-9FFA-CAF050A0BD03}"/>
    <dgm:cxn modelId="{F486F82D-513C-4792-A9F5-E290EA90B7E5}" srcId="{80BD6085-7D98-42B3-8F4E-92DEB184B945}" destId="{E54D2E86-31B1-40C4-A311-C112128D0A0A}" srcOrd="0" destOrd="0" parTransId="{B6F67C4A-2EB4-4793-B54B-21567D2A45E1}" sibTransId="{3A446B0C-B79E-4F0F-8186-626088149CB7}"/>
    <dgm:cxn modelId="{D6AF4531-1F0E-448C-A818-602BFE7526F2}" srcId="{A20917BF-B814-45D1-AD9A-2BEC0F5C437C}" destId="{5412CB6F-E0A5-4E2F-9A12-6A516C5A5735}" srcOrd="2" destOrd="0" parTransId="{7C42D2CA-44C5-4BE1-87CB-72103EB18871}" sibTransId="{D3D2B343-49F1-4D77-8D4E-2B9B6091130B}"/>
    <dgm:cxn modelId="{C9B23A32-5326-469D-9BB6-7C06209A18C7}" srcId="{B90EE0DB-38E9-4DF7-9532-72CB8004FD98}" destId="{EF7DB15A-B618-435D-A2DA-E126D62C84BC}" srcOrd="0" destOrd="0" parTransId="{999DC6DA-7AE3-4272-8966-77DA0C8509AA}" sibTransId="{A1C265E0-91E1-4FD8-ADCA-A29E6EA88774}"/>
    <dgm:cxn modelId="{F25E3C38-FACA-4D7E-918E-EA9812C2A1DA}" srcId="{A20917BF-B814-45D1-AD9A-2BEC0F5C437C}" destId="{83300501-E25B-4321-9862-4D3EA951F6B1}" srcOrd="0" destOrd="0" parTransId="{E43EE25E-53A0-4D51-BBD7-AB8E5AD8E100}" sibTransId="{01F1704B-AFA7-4746-BB94-2101803D333A}"/>
    <dgm:cxn modelId="{D6A8E53C-365D-49D9-80F3-FB6E7DEEAF33}" srcId="{DD275DBB-5524-4668-92AB-0071C5533493}" destId="{4F7AC194-305C-46EF-AC6B-69B6C6F40CFB}" srcOrd="0" destOrd="0" parTransId="{7231812A-DCDE-4653-B83C-7A48A65C250D}" sibTransId="{2DD83926-B13C-4827-91DA-91F9504B7106}"/>
    <dgm:cxn modelId="{4F98D55C-7830-4DDE-8722-DBCDDA03B70A}" type="presOf" srcId="{83300501-E25B-4321-9862-4D3EA951F6B1}" destId="{B5CC6E11-D0D3-4285-ABCC-7A66A230CDAB}" srcOrd="0" destOrd="0" presId="urn:microsoft.com/office/officeart/2005/8/layout/vList5"/>
    <dgm:cxn modelId="{54B38E42-2AF8-4677-91D9-A8C120D7B735}" type="presOf" srcId="{B90EE0DB-38E9-4DF7-9532-72CB8004FD98}" destId="{EBA7CCEB-CFF9-49FD-B342-116E328697FB}" srcOrd="0" destOrd="0" presId="urn:microsoft.com/office/officeart/2005/8/layout/vList5"/>
    <dgm:cxn modelId="{D1C94143-1944-4B6D-AFA5-E476EB8FDC35}" srcId="{A20917BF-B814-45D1-AD9A-2BEC0F5C437C}" destId="{80BD6085-7D98-42B3-8F4E-92DEB184B945}" srcOrd="3" destOrd="0" parTransId="{6664ABFB-960B-40CE-9A7D-DFEA3D5FB2C6}" sibTransId="{E1426B39-29EA-4128-ADD8-0BE7C0EFE7C1}"/>
    <dgm:cxn modelId="{75E7E247-0955-4DFC-BF04-E04ABB3BE56B}" type="presOf" srcId="{EF7DB15A-B618-435D-A2DA-E126D62C84BC}" destId="{4D79B711-C586-43EA-AFB4-71D4F1835C86}" srcOrd="0" destOrd="0" presId="urn:microsoft.com/office/officeart/2005/8/layout/vList5"/>
    <dgm:cxn modelId="{0DEA2B6A-AD4E-4410-A26F-8A4713857C32}" type="presOf" srcId="{4F7AC194-305C-46EF-AC6B-69B6C6F40CFB}" destId="{6C3D9457-AF12-4FD0-B171-4EFD3EA27BD2}" srcOrd="0" destOrd="0" presId="urn:microsoft.com/office/officeart/2005/8/layout/vList5"/>
    <dgm:cxn modelId="{E591194C-3D6D-43FF-A83E-899ABD81E32A}" type="presOf" srcId="{5412CB6F-E0A5-4E2F-9A12-6A516C5A5735}" destId="{1A2A7EAC-5403-4835-985F-F266715AEBEA}" srcOrd="0" destOrd="0" presId="urn:microsoft.com/office/officeart/2005/8/layout/vList5"/>
    <dgm:cxn modelId="{108D6393-043F-40D1-B71D-695AE285D28D}" srcId="{A20917BF-B814-45D1-AD9A-2BEC0F5C437C}" destId="{B90EE0DB-38E9-4DF7-9532-72CB8004FD98}" srcOrd="5" destOrd="0" parTransId="{4EE67DBB-4415-49C0-BBB6-4B614D606429}" sibTransId="{A5485ED7-6632-4F36-BFBD-91642F36B3D1}"/>
    <dgm:cxn modelId="{544C24A2-F586-432A-8E92-FC49F77F3914}" type="presOf" srcId="{DB9B282E-5F3F-432E-AADB-C76771CE09E6}" destId="{AAFC70A2-4C3E-47C1-87A4-909CABCDD308}" srcOrd="0" destOrd="0" presId="urn:microsoft.com/office/officeart/2005/8/layout/vList5"/>
    <dgm:cxn modelId="{F185CAA3-0ECF-4D91-9F4E-2534A9003FA7}" type="presOf" srcId="{E54D2E86-31B1-40C4-A311-C112128D0A0A}" destId="{F1AFB283-9508-4859-AF73-FBD9853CC453}" srcOrd="0" destOrd="0" presId="urn:microsoft.com/office/officeart/2005/8/layout/vList5"/>
    <dgm:cxn modelId="{A895CDA4-2DEE-4C9C-A699-58A7F74694D2}" type="presOf" srcId="{E598BFF8-E853-492F-87EB-4B3F338995B7}" destId="{A8B47434-1CAE-41BF-A24A-82E889139C96}" srcOrd="0" destOrd="0" presId="urn:microsoft.com/office/officeart/2005/8/layout/vList5"/>
    <dgm:cxn modelId="{F94F2BB1-D3B9-45C8-9B02-2D13E418A576}" type="presOf" srcId="{DD275DBB-5524-4668-92AB-0071C5533493}" destId="{63C0B0BF-649F-4246-86A7-09C22AF14FFA}" srcOrd="0" destOrd="0" presId="urn:microsoft.com/office/officeart/2005/8/layout/vList5"/>
    <dgm:cxn modelId="{3B1724B6-17E8-4D6E-9A07-5A973FB09633}" type="presOf" srcId="{80BD6085-7D98-42B3-8F4E-92DEB184B945}" destId="{999130A2-F99D-4DB0-93CA-0CBEE6F080F4}" srcOrd="0" destOrd="0" presId="urn:microsoft.com/office/officeart/2005/8/layout/vList5"/>
    <dgm:cxn modelId="{A03DB6B6-B719-4DBC-9939-ADD60E08784F}" srcId="{A20917BF-B814-45D1-AD9A-2BEC0F5C437C}" destId="{DD275DBB-5524-4668-92AB-0071C5533493}" srcOrd="4" destOrd="0" parTransId="{90C5839B-3432-4292-80D8-C58B4C2DED4F}" sibTransId="{53DB117E-479E-479E-AC3A-F0631102E0AB}"/>
    <dgm:cxn modelId="{B7FD86CB-E224-4D25-84E8-786502F718F1}" srcId="{A20917BF-B814-45D1-AD9A-2BEC0F5C437C}" destId="{08E74B84-447E-44A2-932B-59FEB756CC46}" srcOrd="1" destOrd="0" parTransId="{59764A2E-CB07-49BB-9505-BAA4CA4FCCF4}" sibTransId="{8264C1B7-4B12-4E19-B0F7-143FDAEEC567}"/>
    <dgm:cxn modelId="{68F214D9-3764-4D41-9274-0484DA33DB66}" type="presOf" srcId="{08E74B84-447E-44A2-932B-59FEB756CC46}" destId="{4635A248-F4AC-4806-9635-681831EA420E}" srcOrd="0" destOrd="0" presId="urn:microsoft.com/office/officeart/2005/8/layout/vList5"/>
    <dgm:cxn modelId="{F40CC5E8-BEEF-4E22-807C-890525D60C82}" type="presOf" srcId="{A20917BF-B814-45D1-AD9A-2BEC0F5C437C}" destId="{473D3DC7-6CFC-4140-8937-B526104ADBA9}" srcOrd="0" destOrd="0" presId="urn:microsoft.com/office/officeart/2005/8/layout/vList5"/>
    <dgm:cxn modelId="{0462EDF8-F499-4FEE-BB82-47A215A13088}" type="presOf" srcId="{DE88F54E-C55D-47D9-9685-08351A3E5DEB}" destId="{552AC144-0957-4B14-8216-862705077EB4}" srcOrd="0" destOrd="0" presId="urn:microsoft.com/office/officeart/2005/8/layout/vList5"/>
    <dgm:cxn modelId="{61F94A3D-E004-4D9B-89B9-5F8A02823A65}" type="presParOf" srcId="{473D3DC7-6CFC-4140-8937-B526104ADBA9}" destId="{84BD4433-A39C-40D0-B789-F17C1D1D55AB}" srcOrd="0" destOrd="0" presId="urn:microsoft.com/office/officeart/2005/8/layout/vList5"/>
    <dgm:cxn modelId="{719723B0-35FA-4E92-B073-8FF934484B01}" type="presParOf" srcId="{84BD4433-A39C-40D0-B789-F17C1D1D55AB}" destId="{B5CC6E11-D0D3-4285-ABCC-7A66A230CDAB}" srcOrd="0" destOrd="0" presId="urn:microsoft.com/office/officeart/2005/8/layout/vList5"/>
    <dgm:cxn modelId="{1C977008-A48E-4C7D-97F8-66D38DA7E120}" type="presParOf" srcId="{84BD4433-A39C-40D0-B789-F17C1D1D55AB}" destId="{A8B47434-1CAE-41BF-A24A-82E889139C96}" srcOrd="1" destOrd="0" presId="urn:microsoft.com/office/officeart/2005/8/layout/vList5"/>
    <dgm:cxn modelId="{3E1E6839-1405-4892-885C-650EC9999FB0}" type="presParOf" srcId="{473D3DC7-6CFC-4140-8937-B526104ADBA9}" destId="{439C5F27-B384-4104-824F-010BB4F216E0}" srcOrd="1" destOrd="0" presId="urn:microsoft.com/office/officeart/2005/8/layout/vList5"/>
    <dgm:cxn modelId="{8FF94B79-DE6B-41A7-B65C-12CCB4930183}" type="presParOf" srcId="{473D3DC7-6CFC-4140-8937-B526104ADBA9}" destId="{1F0DFDCC-665B-4D83-89D6-4D13F79298E8}" srcOrd="2" destOrd="0" presId="urn:microsoft.com/office/officeart/2005/8/layout/vList5"/>
    <dgm:cxn modelId="{FB64ABFF-FD06-4338-86C4-636B732112E3}" type="presParOf" srcId="{1F0DFDCC-665B-4D83-89D6-4D13F79298E8}" destId="{4635A248-F4AC-4806-9635-681831EA420E}" srcOrd="0" destOrd="0" presId="urn:microsoft.com/office/officeart/2005/8/layout/vList5"/>
    <dgm:cxn modelId="{D2E398B3-8681-4DDA-BF7F-42E5EB0E9B11}" type="presParOf" srcId="{1F0DFDCC-665B-4D83-89D6-4D13F79298E8}" destId="{AAFC70A2-4C3E-47C1-87A4-909CABCDD308}" srcOrd="1" destOrd="0" presId="urn:microsoft.com/office/officeart/2005/8/layout/vList5"/>
    <dgm:cxn modelId="{F32C4572-7281-40C1-93BE-D08DAE7A26FC}" type="presParOf" srcId="{473D3DC7-6CFC-4140-8937-B526104ADBA9}" destId="{E08BD276-AB66-4A63-8EAE-CE9722D2C0C9}" srcOrd="3" destOrd="0" presId="urn:microsoft.com/office/officeart/2005/8/layout/vList5"/>
    <dgm:cxn modelId="{C08DEAFA-DA73-4BB1-B247-C96A87BA2C01}" type="presParOf" srcId="{473D3DC7-6CFC-4140-8937-B526104ADBA9}" destId="{F11C983B-EB15-497B-BA3E-0EDF82E21675}" srcOrd="4" destOrd="0" presId="urn:microsoft.com/office/officeart/2005/8/layout/vList5"/>
    <dgm:cxn modelId="{99D62B91-AD47-45FD-B708-44055705A319}" type="presParOf" srcId="{F11C983B-EB15-497B-BA3E-0EDF82E21675}" destId="{1A2A7EAC-5403-4835-985F-F266715AEBEA}" srcOrd="0" destOrd="0" presId="urn:microsoft.com/office/officeart/2005/8/layout/vList5"/>
    <dgm:cxn modelId="{5FA9F664-284C-417C-9069-43E4DA2010B1}" type="presParOf" srcId="{F11C983B-EB15-497B-BA3E-0EDF82E21675}" destId="{552AC144-0957-4B14-8216-862705077EB4}" srcOrd="1" destOrd="0" presId="urn:microsoft.com/office/officeart/2005/8/layout/vList5"/>
    <dgm:cxn modelId="{0C2471D6-9A90-4B88-8401-B41FF7218570}" type="presParOf" srcId="{473D3DC7-6CFC-4140-8937-B526104ADBA9}" destId="{6BA80135-25C6-4780-B749-E32B97B2AAEF}" srcOrd="5" destOrd="0" presId="urn:microsoft.com/office/officeart/2005/8/layout/vList5"/>
    <dgm:cxn modelId="{18B14450-4CF5-4F7D-A858-D5D8DB61D35A}" type="presParOf" srcId="{473D3DC7-6CFC-4140-8937-B526104ADBA9}" destId="{A7B6728B-8C41-4828-843A-55051790A17A}" srcOrd="6" destOrd="0" presId="urn:microsoft.com/office/officeart/2005/8/layout/vList5"/>
    <dgm:cxn modelId="{C265311F-E4BE-4651-BA72-9999AD9E51C3}" type="presParOf" srcId="{A7B6728B-8C41-4828-843A-55051790A17A}" destId="{999130A2-F99D-4DB0-93CA-0CBEE6F080F4}" srcOrd="0" destOrd="0" presId="urn:microsoft.com/office/officeart/2005/8/layout/vList5"/>
    <dgm:cxn modelId="{CC042CA4-1744-4FD6-8AFD-ACE9D53A59B5}" type="presParOf" srcId="{A7B6728B-8C41-4828-843A-55051790A17A}" destId="{F1AFB283-9508-4859-AF73-FBD9853CC453}" srcOrd="1" destOrd="0" presId="urn:microsoft.com/office/officeart/2005/8/layout/vList5"/>
    <dgm:cxn modelId="{322285CC-E407-42E3-9C5B-545F9DA0482A}" type="presParOf" srcId="{473D3DC7-6CFC-4140-8937-B526104ADBA9}" destId="{CD77DF5D-A67D-4E3F-A7C4-0046092A77F3}" srcOrd="7" destOrd="0" presId="urn:microsoft.com/office/officeart/2005/8/layout/vList5"/>
    <dgm:cxn modelId="{3F2B18EB-5A18-40F3-8211-255DA3E508B5}" type="presParOf" srcId="{473D3DC7-6CFC-4140-8937-B526104ADBA9}" destId="{6C17E5AD-4624-4015-80EB-D297F192DE24}" srcOrd="8" destOrd="0" presId="urn:microsoft.com/office/officeart/2005/8/layout/vList5"/>
    <dgm:cxn modelId="{D437E5E6-B8EA-4A05-848C-4418F30678B6}" type="presParOf" srcId="{6C17E5AD-4624-4015-80EB-D297F192DE24}" destId="{63C0B0BF-649F-4246-86A7-09C22AF14FFA}" srcOrd="0" destOrd="0" presId="urn:microsoft.com/office/officeart/2005/8/layout/vList5"/>
    <dgm:cxn modelId="{B10B14D7-C7FD-49D8-AA77-7C06F642A769}" type="presParOf" srcId="{6C17E5AD-4624-4015-80EB-D297F192DE24}" destId="{6C3D9457-AF12-4FD0-B171-4EFD3EA27BD2}" srcOrd="1" destOrd="0" presId="urn:microsoft.com/office/officeart/2005/8/layout/vList5"/>
    <dgm:cxn modelId="{4C10F091-E0C8-4D52-B84F-7D373EDA38E8}" type="presParOf" srcId="{473D3DC7-6CFC-4140-8937-B526104ADBA9}" destId="{6F3BCE88-D01D-4BC8-AE5B-BAAE3924CCE2}" srcOrd="9" destOrd="0" presId="urn:microsoft.com/office/officeart/2005/8/layout/vList5"/>
    <dgm:cxn modelId="{50EF9A77-2D8B-427F-9B55-62C0A0573B42}" type="presParOf" srcId="{473D3DC7-6CFC-4140-8937-B526104ADBA9}" destId="{02069C30-AF78-415B-9C77-84EF2FC524A2}" srcOrd="10" destOrd="0" presId="urn:microsoft.com/office/officeart/2005/8/layout/vList5"/>
    <dgm:cxn modelId="{0EF3DECB-1847-4998-8CA5-DF3D3853DA81}" type="presParOf" srcId="{02069C30-AF78-415B-9C77-84EF2FC524A2}" destId="{EBA7CCEB-CFF9-49FD-B342-116E328697FB}" srcOrd="0" destOrd="0" presId="urn:microsoft.com/office/officeart/2005/8/layout/vList5"/>
    <dgm:cxn modelId="{9CEAFED2-F8A2-4416-AB0F-5FF838FF011F}" type="presParOf" srcId="{02069C30-AF78-415B-9C77-84EF2FC524A2}" destId="{4D79B711-C586-43EA-AFB4-71D4F1835C86}" srcOrd="1" destOrd="0" presId="urn:microsoft.com/office/officeart/2005/8/layout/vList5"/>
  </dgm:cxnLst>
  <dgm:bg>
    <a:solidFill>
      <a:schemeClr val="bg1"/>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1DFB07-C778-4686-B3E9-48F723E3AE3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7ED7B54-0C46-42C6-8EDE-6AF5A82D38A0}">
      <dgm:prSet custT="1"/>
      <dgm:spPr/>
      <dgm:t>
        <a:bodyPr/>
        <a:lstStyle/>
        <a:p>
          <a:pPr algn="ctr"/>
          <a:r>
            <a:rPr lang="en-US" sz="2800" dirty="0"/>
            <a:t>Accessory dwelling units are only permissible by conditional use and if located within RM-1 and RM-2 zoning districts.</a:t>
          </a:r>
        </a:p>
      </dgm:t>
    </dgm:pt>
    <dgm:pt modelId="{4362F247-FD80-48CE-B9EB-0F881B6EFAFD}" type="parTrans" cxnId="{763FEC6E-9FC8-44EB-8EB8-B0DC41578B4A}">
      <dgm:prSet/>
      <dgm:spPr/>
      <dgm:t>
        <a:bodyPr/>
        <a:lstStyle/>
        <a:p>
          <a:endParaRPr lang="en-US"/>
        </a:p>
      </dgm:t>
    </dgm:pt>
    <dgm:pt modelId="{8F3D196B-4DA8-4127-B6F5-7C1FEBA318F6}" type="sibTrans" cxnId="{763FEC6E-9FC8-44EB-8EB8-B0DC41578B4A}">
      <dgm:prSet/>
      <dgm:spPr/>
      <dgm:t>
        <a:bodyPr/>
        <a:lstStyle/>
        <a:p>
          <a:endParaRPr lang="en-US"/>
        </a:p>
      </dgm:t>
    </dgm:pt>
    <dgm:pt modelId="{A31A5301-D180-46F8-902E-46BFB7CF9C76}">
      <dgm:prSet/>
      <dgm:spPr/>
      <dgm:t>
        <a:bodyPr/>
        <a:lstStyle/>
        <a:p>
          <a:r>
            <a:rPr lang="en-US" i="1"/>
            <a:t>Parcel-</a:t>
          </a:r>
          <a:r>
            <a:rPr lang="en-US"/>
            <a:t>The subject parcel shall only contain one (1) single-family dwelling unit at the time of application.</a:t>
          </a:r>
        </a:p>
      </dgm:t>
    </dgm:pt>
    <dgm:pt modelId="{DF38CEF4-70BD-4195-AEAC-A5B994A8C9C4}" type="parTrans" cxnId="{7D5A35D4-B137-46E8-9C53-7BDFE21D8E85}">
      <dgm:prSet/>
      <dgm:spPr/>
      <dgm:t>
        <a:bodyPr/>
        <a:lstStyle/>
        <a:p>
          <a:endParaRPr lang="en-US"/>
        </a:p>
      </dgm:t>
    </dgm:pt>
    <dgm:pt modelId="{7DC0B2E1-846E-4910-B2DF-06AFF7CF6B4E}" type="sibTrans" cxnId="{7D5A35D4-B137-46E8-9C53-7BDFE21D8E85}">
      <dgm:prSet/>
      <dgm:spPr/>
      <dgm:t>
        <a:bodyPr/>
        <a:lstStyle/>
        <a:p>
          <a:endParaRPr lang="en-US"/>
        </a:p>
      </dgm:t>
    </dgm:pt>
    <dgm:pt modelId="{D71B6751-7112-472E-AF0F-FAADE05A087A}">
      <dgm:prSet/>
      <dgm:spPr/>
      <dgm:t>
        <a:bodyPr/>
        <a:lstStyle/>
        <a:p>
          <a:r>
            <a:rPr lang="en-US" i="1"/>
            <a:t>Minimum Lot Size:</a:t>
          </a:r>
          <a:r>
            <a:rPr lang="en-US"/>
            <a:t> 5,000 square feet</a:t>
          </a:r>
        </a:p>
      </dgm:t>
    </dgm:pt>
    <dgm:pt modelId="{435CD78D-67EB-4D9F-B1A0-317EA172C1CF}" type="parTrans" cxnId="{870FA9DE-13D0-4668-8ED6-53F1B941B990}">
      <dgm:prSet/>
      <dgm:spPr/>
      <dgm:t>
        <a:bodyPr/>
        <a:lstStyle/>
        <a:p>
          <a:endParaRPr lang="en-US"/>
        </a:p>
      </dgm:t>
    </dgm:pt>
    <dgm:pt modelId="{98D2A7DF-57CB-4399-B908-468C25A9A921}" type="sibTrans" cxnId="{870FA9DE-13D0-4668-8ED6-53F1B941B990}">
      <dgm:prSet/>
      <dgm:spPr/>
      <dgm:t>
        <a:bodyPr/>
        <a:lstStyle/>
        <a:p>
          <a:endParaRPr lang="en-US"/>
        </a:p>
      </dgm:t>
    </dgm:pt>
    <dgm:pt modelId="{EEF6198C-1B50-4CC5-81BD-3311425A568C}">
      <dgm:prSet/>
      <dgm:spPr/>
      <dgm:t>
        <a:bodyPr/>
        <a:lstStyle/>
        <a:p>
          <a:r>
            <a:rPr lang="en-US" i="1" dirty="0"/>
            <a:t>Minimum Square Footage-</a:t>
          </a:r>
          <a:r>
            <a:rPr lang="en-US" dirty="0"/>
            <a:t> the ADU size shall be limited to 350-500 square feet</a:t>
          </a:r>
        </a:p>
      </dgm:t>
    </dgm:pt>
    <dgm:pt modelId="{A648D34E-74E2-49A5-BC53-8EA350435FCB}" type="parTrans" cxnId="{C2D1C7DA-BBF3-4ACB-B382-F49E3E904B54}">
      <dgm:prSet/>
      <dgm:spPr/>
      <dgm:t>
        <a:bodyPr/>
        <a:lstStyle/>
        <a:p>
          <a:endParaRPr lang="en-US"/>
        </a:p>
      </dgm:t>
    </dgm:pt>
    <dgm:pt modelId="{BE62A137-C8A1-479C-8376-D42E59539F20}" type="sibTrans" cxnId="{C2D1C7DA-BBF3-4ACB-B382-F49E3E904B54}">
      <dgm:prSet/>
      <dgm:spPr/>
      <dgm:t>
        <a:bodyPr/>
        <a:lstStyle/>
        <a:p>
          <a:endParaRPr lang="en-US"/>
        </a:p>
      </dgm:t>
    </dgm:pt>
    <dgm:pt modelId="{3CC27AA0-60E9-44B2-A3C2-35035F0ACE9F}">
      <dgm:prSet/>
      <dgm:spPr/>
      <dgm:t>
        <a:bodyPr/>
        <a:lstStyle/>
        <a:p>
          <a:r>
            <a:rPr lang="en-US" i="1" dirty="0"/>
            <a:t>Minimum Parking Required</a:t>
          </a:r>
          <a:r>
            <a:rPr lang="en-US" dirty="0"/>
            <a:t>- one (1) space for the ADU and two (2) spaces for existing single-family dwelling unit (garage not enclosed)</a:t>
          </a:r>
        </a:p>
      </dgm:t>
    </dgm:pt>
    <dgm:pt modelId="{05ECEBF8-8C26-4A61-8240-659CD54215C1}" type="parTrans" cxnId="{DCB03FAB-C465-4E05-968E-5272530B86DA}">
      <dgm:prSet/>
      <dgm:spPr/>
      <dgm:t>
        <a:bodyPr/>
        <a:lstStyle/>
        <a:p>
          <a:endParaRPr lang="en-US"/>
        </a:p>
      </dgm:t>
    </dgm:pt>
    <dgm:pt modelId="{F1EDEC89-C32E-4EDA-859E-253BFD44A6BB}" type="sibTrans" cxnId="{DCB03FAB-C465-4E05-968E-5272530B86DA}">
      <dgm:prSet/>
      <dgm:spPr/>
      <dgm:t>
        <a:bodyPr/>
        <a:lstStyle/>
        <a:p>
          <a:endParaRPr lang="en-US"/>
        </a:p>
      </dgm:t>
    </dgm:pt>
    <dgm:pt modelId="{33D8B786-6E96-4A5A-B167-10A05966505E}">
      <dgm:prSet/>
      <dgm:spPr/>
      <dgm:t>
        <a:bodyPr/>
        <a:lstStyle/>
        <a:p>
          <a:r>
            <a:rPr lang="en-US" i="1"/>
            <a:t>Compatibility-</a:t>
          </a:r>
          <a:r>
            <a:rPr lang="en-US"/>
            <a:t> The ADU must be compatible in design and materials as the primary structure</a:t>
          </a:r>
        </a:p>
      </dgm:t>
    </dgm:pt>
    <dgm:pt modelId="{5DE502D8-8EAD-422C-93BD-D445DE99B719}" type="parTrans" cxnId="{A0086281-775E-474A-B16F-274BBA23F288}">
      <dgm:prSet/>
      <dgm:spPr/>
      <dgm:t>
        <a:bodyPr/>
        <a:lstStyle/>
        <a:p>
          <a:endParaRPr lang="en-US"/>
        </a:p>
      </dgm:t>
    </dgm:pt>
    <dgm:pt modelId="{98205858-2209-450B-8354-1F7D8AAA9662}" type="sibTrans" cxnId="{A0086281-775E-474A-B16F-274BBA23F288}">
      <dgm:prSet/>
      <dgm:spPr/>
      <dgm:t>
        <a:bodyPr/>
        <a:lstStyle/>
        <a:p>
          <a:endParaRPr lang="en-US"/>
        </a:p>
      </dgm:t>
    </dgm:pt>
    <dgm:pt modelId="{7969A4B8-15A2-4C66-9F8E-5682472E5334}">
      <dgm:prSet/>
      <dgm:spPr/>
      <dgm:t>
        <a:bodyPr/>
        <a:lstStyle/>
        <a:p>
          <a:r>
            <a:rPr lang="en-US" i="1"/>
            <a:t>Height-</a:t>
          </a:r>
          <a:r>
            <a:rPr lang="en-US"/>
            <a:t> shall not exceed fifteen (15) feet  in height</a:t>
          </a:r>
        </a:p>
      </dgm:t>
    </dgm:pt>
    <dgm:pt modelId="{F6C24F41-D2E5-45AB-8E7A-2D0628AE8250}" type="parTrans" cxnId="{DE5ED416-EEA5-4CC0-BF11-C8F70B06EA94}">
      <dgm:prSet/>
      <dgm:spPr/>
      <dgm:t>
        <a:bodyPr/>
        <a:lstStyle/>
        <a:p>
          <a:endParaRPr lang="en-US"/>
        </a:p>
      </dgm:t>
    </dgm:pt>
    <dgm:pt modelId="{7178D7D2-22E8-4053-AD66-CD3ACAACACF0}" type="sibTrans" cxnId="{DE5ED416-EEA5-4CC0-BF11-C8F70B06EA94}">
      <dgm:prSet/>
      <dgm:spPr/>
      <dgm:t>
        <a:bodyPr/>
        <a:lstStyle/>
        <a:p>
          <a:endParaRPr lang="en-US"/>
        </a:p>
      </dgm:t>
    </dgm:pt>
    <dgm:pt modelId="{E6110B03-7740-4884-9196-278CD7D61126}">
      <dgm:prSet/>
      <dgm:spPr/>
      <dgm:t>
        <a:bodyPr/>
        <a:lstStyle/>
        <a:p>
          <a:r>
            <a:rPr lang="en-US" i="1"/>
            <a:t>Permanency-</a:t>
          </a:r>
          <a:r>
            <a:rPr lang="en-US"/>
            <a:t>the structure shall be secured to the ground per Florida Building Code (as amended)</a:t>
          </a:r>
        </a:p>
      </dgm:t>
    </dgm:pt>
    <dgm:pt modelId="{53AD34A4-3EEA-4666-920C-6B0FFFC5BD76}" type="parTrans" cxnId="{698A44E5-3719-41B6-85EB-EBE6FC8724AD}">
      <dgm:prSet/>
      <dgm:spPr/>
      <dgm:t>
        <a:bodyPr/>
        <a:lstStyle/>
        <a:p>
          <a:endParaRPr lang="en-US"/>
        </a:p>
      </dgm:t>
    </dgm:pt>
    <dgm:pt modelId="{15967394-7E2C-4D34-9DDE-7A7BC0B20790}" type="sibTrans" cxnId="{698A44E5-3719-41B6-85EB-EBE6FC8724AD}">
      <dgm:prSet/>
      <dgm:spPr/>
      <dgm:t>
        <a:bodyPr/>
        <a:lstStyle/>
        <a:p>
          <a:endParaRPr lang="en-US"/>
        </a:p>
      </dgm:t>
    </dgm:pt>
    <dgm:pt modelId="{242A4E92-E8F9-45DF-B024-426A9187410D}">
      <dgm:prSet/>
      <dgm:spPr/>
      <dgm:t>
        <a:bodyPr/>
        <a:lstStyle/>
        <a:p>
          <a:r>
            <a:rPr lang="en-US" i="1"/>
            <a:t>Ownership-</a:t>
          </a:r>
          <a:r>
            <a:rPr lang="en-US"/>
            <a:t>   The existing single-family residence must be owner occupied and file a notarized affidavit to that effect.</a:t>
          </a:r>
        </a:p>
      </dgm:t>
    </dgm:pt>
    <dgm:pt modelId="{421F1EE2-B4DF-4BDB-9698-D8688BC0A348}" type="parTrans" cxnId="{D79F7E67-2021-47F9-82B3-1F21B884C9D0}">
      <dgm:prSet/>
      <dgm:spPr/>
      <dgm:t>
        <a:bodyPr/>
        <a:lstStyle/>
        <a:p>
          <a:endParaRPr lang="en-US"/>
        </a:p>
      </dgm:t>
    </dgm:pt>
    <dgm:pt modelId="{86777A95-387D-40F8-A8FA-DD9ED33B1404}" type="sibTrans" cxnId="{D79F7E67-2021-47F9-82B3-1F21B884C9D0}">
      <dgm:prSet/>
      <dgm:spPr/>
      <dgm:t>
        <a:bodyPr/>
        <a:lstStyle/>
        <a:p>
          <a:endParaRPr lang="en-US"/>
        </a:p>
      </dgm:t>
    </dgm:pt>
    <dgm:pt modelId="{BE080066-4353-45DC-A16B-C118B3496692}">
      <dgm:prSet/>
      <dgm:spPr/>
      <dgm:t>
        <a:bodyPr/>
        <a:lstStyle/>
        <a:p>
          <a:r>
            <a:rPr lang="en-US" i="1"/>
            <a:t>Utilities-</a:t>
          </a:r>
          <a:r>
            <a:rPr lang="en-US"/>
            <a:t> There shall only be one (1) electrical meter and water meter for both the single-family residence and the ADU</a:t>
          </a:r>
        </a:p>
      </dgm:t>
    </dgm:pt>
    <dgm:pt modelId="{918E8E3F-04B2-4FA1-970F-BCD478E6AD92}" type="parTrans" cxnId="{023F2215-DB2E-46B8-9FEE-5B7B6C5AFCDB}">
      <dgm:prSet/>
      <dgm:spPr/>
      <dgm:t>
        <a:bodyPr/>
        <a:lstStyle/>
        <a:p>
          <a:endParaRPr lang="en-US"/>
        </a:p>
      </dgm:t>
    </dgm:pt>
    <dgm:pt modelId="{B3F6099D-FDCF-41AE-9289-C253214CF8F9}" type="sibTrans" cxnId="{023F2215-DB2E-46B8-9FEE-5B7B6C5AFCDB}">
      <dgm:prSet/>
      <dgm:spPr/>
      <dgm:t>
        <a:bodyPr/>
        <a:lstStyle/>
        <a:p>
          <a:endParaRPr lang="en-US"/>
        </a:p>
      </dgm:t>
    </dgm:pt>
    <dgm:pt modelId="{4DF82D39-8CA4-41CF-B4AF-741662EF73F9}" type="pres">
      <dgm:prSet presAssocID="{7B1DFB07-C778-4686-B3E9-48F723E3AE3D}" presName="vert0" presStyleCnt="0">
        <dgm:presLayoutVars>
          <dgm:dir/>
          <dgm:animOne val="branch"/>
          <dgm:animLvl val="lvl"/>
        </dgm:presLayoutVars>
      </dgm:prSet>
      <dgm:spPr/>
    </dgm:pt>
    <dgm:pt modelId="{5EE7ADBD-14F7-4804-AA3B-A3A95BB029FC}" type="pres">
      <dgm:prSet presAssocID="{E7ED7B54-0C46-42C6-8EDE-6AF5A82D38A0}" presName="thickLine" presStyleLbl="alignNode1" presStyleIdx="0" presStyleCnt="1"/>
      <dgm:spPr/>
    </dgm:pt>
    <dgm:pt modelId="{0C474CEF-59AE-42EC-882E-4B59E90FE2DA}" type="pres">
      <dgm:prSet presAssocID="{E7ED7B54-0C46-42C6-8EDE-6AF5A82D38A0}" presName="horz1" presStyleCnt="0"/>
      <dgm:spPr/>
    </dgm:pt>
    <dgm:pt modelId="{82C8D76E-2C86-445E-B2D5-DA9592838235}" type="pres">
      <dgm:prSet presAssocID="{E7ED7B54-0C46-42C6-8EDE-6AF5A82D38A0}" presName="tx1" presStyleLbl="revTx" presStyleIdx="0" presStyleCnt="10" custScaleX="127464"/>
      <dgm:spPr/>
    </dgm:pt>
    <dgm:pt modelId="{FBBF6460-8FA1-4C7D-8F09-50DE3A5F362B}" type="pres">
      <dgm:prSet presAssocID="{E7ED7B54-0C46-42C6-8EDE-6AF5A82D38A0}" presName="vert1" presStyleCnt="0"/>
      <dgm:spPr/>
    </dgm:pt>
    <dgm:pt modelId="{4474B5C0-295B-4155-A51A-302125730487}" type="pres">
      <dgm:prSet presAssocID="{A31A5301-D180-46F8-902E-46BFB7CF9C76}" presName="vertSpace2a" presStyleCnt="0"/>
      <dgm:spPr/>
    </dgm:pt>
    <dgm:pt modelId="{CD907888-CE27-497D-BB32-19A8D3A281AF}" type="pres">
      <dgm:prSet presAssocID="{A31A5301-D180-46F8-902E-46BFB7CF9C76}" presName="horz2" presStyleCnt="0"/>
      <dgm:spPr/>
    </dgm:pt>
    <dgm:pt modelId="{C8614051-7EB0-4650-B6CF-13BB3290838E}" type="pres">
      <dgm:prSet presAssocID="{A31A5301-D180-46F8-902E-46BFB7CF9C76}" presName="horzSpace2" presStyleCnt="0"/>
      <dgm:spPr/>
    </dgm:pt>
    <dgm:pt modelId="{BC4B8715-F08C-445C-9077-3A294E52523D}" type="pres">
      <dgm:prSet presAssocID="{A31A5301-D180-46F8-902E-46BFB7CF9C76}" presName="tx2" presStyleLbl="revTx" presStyleIdx="1" presStyleCnt="10"/>
      <dgm:spPr/>
    </dgm:pt>
    <dgm:pt modelId="{EC584D2B-AFBB-4DA5-BA4D-75ABE71F81A5}" type="pres">
      <dgm:prSet presAssocID="{A31A5301-D180-46F8-902E-46BFB7CF9C76}" presName="vert2" presStyleCnt="0"/>
      <dgm:spPr/>
    </dgm:pt>
    <dgm:pt modelId="{0FD2C642-DB4C-4630-8DA3-1394C1490384}" type="pres">
      <dgm:prSet presAssocID="{A31A5301-D180-46F8-902E-46BFB7CF9C76}" presName="thinLine2b" presStyleLbl="callout" presStyleIdx="0" presStyleCnt="9"/>
      <dgm:spPr/>
    </dgm:pt>
    <dgm:pt modelId="{B70DC111-3155-4DC9-B867-4BCE3449785F}" type="pres">
      <dgm:prSet presAssocID="{A31A5301-D180-46F8-902E-46BFB7CF9C76}" presName="vertSpace2b" presStyleCnt="0"/>
      <dgm:spPr/>
    </dgm:pt>
    <dgm:pt modelId="{4868CD2E-E7E0-4AAD-A3EA-7BD2E47B171B}" type="pres">
      <dgm:prSet presAssocID="{D71B6751-7112-472E-AF0F-FAADE05A087A}" presName="horz2" presStyleCnt="0"/>
      <dgm:spPr/>
    </dgm:pt>
    <dgm:pt modelId="{84AFF81F-52B1-46E0-8B7E-48DE70EF9DE0}" type="pres">
      <dgm:prSet presAssocID="{D71B6751-7112-472E-AF0F-FAADE05A087A}" presName="horzSpace2" presStyleCnt="0"/>
      <dgm:spPr/>
    </dgm:pt>
    <dgm:pt modelId="{50AB1B55-A7BA-4017-B5E6-DCAA74CD2021}" type="pres">
      <dgm:prSet presAssocID="{D71B6751-7112-472E-AF0F-FAADE05A087A}" presName="tx2" presStyleLbl="revTx" presStyleIdx="2" presStyleCnt="10"/>
      <dgm:spPr/>
    </dgm:pt>
    <dgm:pt modelId="{D2D7C2DA-7DF5-46A7-9AB2-65E7E3B511E6}" type="pres">
      <dgm:prSet presAssocID="{D71B6751-7112-472E-AF0F-FAADE05A087A}" presName="vert2" presStyleCnt="0"/>
      <dgm:spPr/>
    </dgm:pt>
    <dgm:pt modelId="{0ACBF095-2AE9-4468-A3D1-77443D5F2131}" type="pres">
      <dgm:prSet presAssocID="{D71B6751-7112-472E-AF0F-FAADE05A087A}" presName="thinLine2b" presStyleLbl="callout" presStyleIdx="1" presStyleCnt="9"/>
      <dgm:spPr/>
    </dgm:pt>
    <dgm:pt modelId="{4C1F19A8-8236-440B-B102-CA5779221744}" type="pres">
      <dgm:prSet presAssocID="{D71B6751-7112-472E-AF0F-FAADE05A087A}" presName="vertSpace2b" presStyleCnt="0"/>
      <dgm:spPr/>
    </dgm:pt>
    <dgm:pt modelId="{264A1C57-F34D-4239-A04E-D604E30FA776}" type="pres">
      <dgm:prSet presAssocID="{EEF6198C-1B50-4CC5-81BD-3311425A568C}" presName="horz2" presStyleCnt="0"/>
      <dgm:spPr/>
    </dgm:pt>
    <dgm:pt modelId="{3BC8C602-3ECB-4342-BC95-F3C7BC90EC1C}" type="pres">
      <dgm:prSet presAssocID="{EEF6198C-1B50-4CC5-81BD-3311425A568C}" presName="horzSpace2" presStyleCnt="0"/>
      <dgm:spPr/>
    </dgm:pt>
    <dgm:pt modelId="{6417828D-5FF1-4B76-AB17-6BC5D9528CC0}" type="pres">
      <dgm:prSet presAssocID="{EEF6198C-1B50-4CC5-81BD-3311425A568C}" presName="tx2" presStyleLbl="revTx" presStyleIdx="3" presStyleCnt="10"/>
      <dgm:spPr/>
    </dgm:pt>
    <dgm:pt modelId="{20DEC70B-837D-4E79-A3C8-BC4D659B576B}" type="pres">
      <dgm:prSet presAssocID="{EEF6198C-1B50-4CC5-81BD-3311425A568C}" presName="vert2" presStyleCnt="0"/>
      <dgm:spPr/>
    </dgm:pt>
    <dgm:pt modelId="{EB957B4E-9F56-4826-AF1B-A14E3D848221}" type="pres">
      <dgm:prSet presAssocID="{EEF6198C-1B50-4CC5-81BD-3311425A568C}" presName="thinLine2b" presStyleLbl="callout" presStyleIdx="2" presStyleCnt="9"/>
      <dgm:spPr/>
    </dgm:pt>
    <dgm:pt modelId="{ECCDB111-AE24-4404-BED1-2D2D0B556F7E}" type="pres">
      <dgm:prSet presAssocID="{EEF6198C-1B50-4CC5-81BD-3311425A568C}" presName="vertSpace2b" presStyleCnt="0"/>
      <dgm:spPr/>
    </dgm:pt>
    <dgm:pt modelId="{2C576B4A-E502-4B68-A82A-E27213D4BFD0}" type="pres">
      <dgm:prSet presAssocID="{3CC27AA0-60E9-44B2-A3C2-35035F0ACE9F}" presName="horz2" presStyleCnt="0"/>
      <dgm:spPr/>
    </dgm:pt>
    <dgm:pt modelId="{60A152E4-A41F-4F6E-BF69-57AC10D7D249}" type="pres">
      <dgm:prSet presAssocID="{3CC27AA0-60E9-44B2-A3C2-35035F0ACE9F}" presName="horzSpace2" presStyleCnt="0"/>
      <dgm:spPr/>
    </dgm:pt>
    <dgm:pt modelId="{9689BD4D-814D-40A2-B0ED-06F052DD23BB}" type="pres">
      <dgm:prSet presAssocID="{3CC27AA0-60E9-44B2-A3C2-35035F0ACE9F}" presName="tx2" presStyleLbl="revTx" presStyleIdx="4" presStyleCnt="10"/>
      <dgm:spPr/>
    </dgm:pt>
    <dgm:pt modelId="{5FA3BFB3-E697-4526-9488-2B7CC591750D}" type="pres">
      <dgm:prSet presAssocID="{3CC27AA0-60E9-44B2-A3C2-35035F0ACE9F}" presName="vert2" presStyleCnt="0"/>
      <dgm:spPr/>
    </dgm:pt>
    <dgm:pt modelId="{ACCAC49D-183A-45FF-A8C0-FC8CA1476A42}" type="pres">
      <dgm:prSet presAssocID="{3CC27AA0-60E9-44B2-A3C2-35035F0ACE9F}" presName="thinLine2b" presStyleLbl="callout" presStyleIdx="3" presStyleCnt="9"/>
      <dgm:spPr/>
    </dgm:pt>
    <dgm:pt modelId="{529493B1-65D6-4ED1-82CD-FB7184ABB5F2}" type="pres">
      <dgm:prSet presAssocID="{3CC27AA0-60E9-44B2-A3C2-35035F0ACE9F}" presName="vertSpace2b" presStyleCnt="0"/>
      <dgm:spPr/>
    </dgm:pt>
    <dgm:pt modelId="{5731C51A-11AB-429F-94DE-F35B0B06F04E}" type="pres">
      <dgm:prSet presAssocID="{33D8B786-6E96-4A5A-B167-10A05966505E}" presName="horz2" presStyleCnt="0"/>
      <dgm:spPr/>
    </dgm:pt>
    <dgm:pt modelId="{277CBF4E-A22D-414E-A059-8C202928D985}" type="pres">
      <dgm:prSet presAssocID="{33D8B786-6E96-4A5A-B167-10A05966505E}" presName="horzSpace2" presStyleCnt="0"/>
      <dgm:spPr/>
    </dgm:pt>
    <dgm:pt modelId="{6BBEBC29-303C-4170-A9C8-9AC879010962}" type="pres">
      <dgm:prSet presAssocID="{33D8B786-6E96-4A5A-B167-10A05966505E}" presName="tx2" presStyleLbl="revTx" presStyleIdx="5" presStyleCnt="10"/>
      <dgm:spPr/>
    </dgm:pt>
    <dgm:pt modelId="{15B77699-E0E2-49AF-9178-D04E5E88D02C}" type="pres">
      <dgm:prSet presAssocID="{33D8B786-6E96-4A5A-B167-10A05966505E}" presName="vert2" presStyleCnt="0"/>
      <dgm:spPr/>
    </dgm:pt>
    <dgm:pt modelId="{8FDBFB21-4B2B-422D-92AF-B7D5680A02C9}" type="pres">
      <dgm:prSet presAssocID="{33D8B786-6E96-4A5A-B167-10A05966505E}" presName="thinLine2b" presStyleLbl="callout" presStyleIdx="4" presStyleCnt="9"/>
      <dgm:spPr/>
    </dgm:pt>
    <dgm:pt modelId="{8C643DB3-3C66-4EAC-BA65-E7CCDF0D56E9}" type="pres">
      <dgm:prSet presAssocID="{33D8B786-6E96-4A5A-B167-10A05966505E}" presName="vertSpace2b" presStyleCnt="0"/>
      <dgm:spPr/>
    </dgm:pt>
    <dgm:pt modelId="{1DEC74FA-4A29-4EDC-8E87-D1F91E797816}" type="pres">
      <dgm:prSet presAssocID="{7969A4B8-15A2-4C66-9F8E-5682472E5334}" presName="horz2" presStyleCnt="0"/>
      <dgm:spPr/>
    </dgm:pt>
    <dgm:pt modelId="{382D8720-A7DC-4BF9-871C-DF93559E2FE4}" type="pres">
      <dgm:prSet presAssocID="{7969A4B8-15A2-4C66-9F8E-5682472E5334}" presName="horzSpace2" presStyleCnt="0"/>
      <dgm:spPr/>
    </dgm:pt>
    <dgm:pt modelId="{E6A3A442-F168-41BF-9E96-B34409AFA224}" type="pres">
      <dgm:prSet presAssocID="{7969A4B8-15A2-4C66-9F8E-5682472E5334}" presName="tx2" presStyleLbl="revTx" presStyleIdx="6" presStyleCnt="10"/>
      <dgm:spPr/>
    </dgm:pt>
    <dgm:pt modelId="{7020476F-3700-4CDF-8DE1-91429BD0FA2A}" type="pres">
      <dgm:prSet presAssocID="{7969A4B8-15A2-4C66-9F8E-5682472E5334}" presName="vert2" presStyleCnt="0"/>
      <dgm:spPr/>
    </dgm:pt>
    <dgm:pt modelId="{120EBD48-D214-4A85-B777-17D155D86D91}" type="pres">
      <dgm:prSet presAssocID="{7969A4B8-15A2-4C66-9F8E-5682472E5334}" presName="thinLine2b" presStyleLbl="callout" presStyleIdx="5" presStyleCnt="9"/>
      <dgm:spPr/>
    </dgm:pt>
    <dgm:pt modelId="{386C0E72-D18E-48CD-B1B3-4EF6756E9291}" type="pres">
      <dgm:prSet presAssocID="{7969A4B8-15A2-4C66-9F8E-5682472E5334}" presName="vertSpace2b" presStyleCnt="0"/>
      <dgm:spPr/>
    </dgm:pt>
    <dgm:pt modelId="{62ACE13F-996F-49EF-A81E-FF88AFB53991}" type="pres">
      <dgm:prSet presAssocID="{E6110B03-7740-4884-9196-278CD7D61126}" presName="horz2" presStyleCnt="0"/>
      <dgm:spPr/>
    </dgm:pt>
    <dgm:pt modelId="{DB1EE987-5738-4BC8-99AC-CDE1327D9039}" type="pres">
      <dgm:prSet presAssocID="{E6110B03-7740-4884-9196-278CD7D61126}" presName="horzSpace2" presStyleCnt="0"/>
      <dgm:spPr/>
    </dgm:pt>
    <dgm:pt modelId="{7E2D5A45-4E80-4AAF-97EC-CD27A4E7B04B}" type="pres">
      <dgm:prSet presAssocID="{E6110B03-7740-4884-9196-278CD7D61126}" presName="tx2" presStyleLbl="revTx" presStyleIdx="7" presStyleCnt="10"/>
      <dgm:spPr/>
    </dgm:pt>
    <dgm:pt modelId="{03AD07C1-8D45-44C7-84C0-A722889AF8CE}" type="pres">
      <dgm:prSet presAssocID="{E6110B03-7740-4884-9196-278CD7D61126}" presName="vert2" presStyleCnt="0"/>
      <dgm:spPr/>
    </dgm:pt>
    <dgm:pt modelId="{ECF4ECD1-933B-484F-9640-D26E066A0275}" type="pres">
      <dgm:prSet presAssocID="{E6110B03-7740-4884-9196-278CD7D61126}" presName="thinLine2b" presStyleLbl="callout" presStyleIdx="6" presStyleCnt="9"/>
      <dgm:spPr/>
    </dgm:pt>
    <dgm:pt modelId="{E1F56FA1-424F-41AA-89F7-49F217CC364D}" type="pres">
      <dgm:prSet presAssocID="{E6110B03-7740-4884-9196-278CD7D61126}" presName="vertSpace2b" presStyleCnt="0"/>
      <dgm:spPr/>
    </dgm:pt>
    <dgm:pt modelId="{032438AB-7747-4326-82D3-BBB2AA004AA6}" type="pres">
      <dgm:prSet presAssocID="{242A4E92-E8F9-45DF-B024-426A9187410D}" presName="horz2" presStyleCnt="0"/>
      <dgm:spPr/>
    </dgm:pt>
    <dgm:pt modelId="{82B3499B-E1F3-4B4F-8594-4D869C90B6B7}" type="pres">
      <dgm:prSet presAssocID="{242A4E92-E8F9-45DF-B024-426A9187410D}" presName="horzSpace2" presStyleCnt="0"/>
      <dgm:spPr/>
    </dgm:pt>
    <dgm:pt modelId="{0968432E-20D1-421F-A26F-D16DC7851389}" type="pres">
      <dgm:prSet presAssocID="{242A4E92-E8F9-45DF-B024-426A9187410D}" presName="tx2" presStyleLbl="revTx" presStyleIdx="8" presStyleCnt="10"/>
      <dgm:spPr/>
    </dgm:pt>
    <dgm:pt modelId="{49C71CD1-E20E-4E87-A944-E40647B92357}" type="pres">
      <dgm:prSet presAssocID="{242A4E92-E8F9-45DF-B024-426A9187410D}" presName="vert2" presStyleCnt="0"/>
      <dgm:spPr/>
    </dgm:pt>
    <dgm:pt modelId="{D928BEE1-DF08-43A5-AA23-B8FB98F6ACEC}" type="pres">
      <dgm:prSet presAssocID="{242A4E92-E8F9-45DF-B024-426A9187410D}" presName="thinLine2b" presStyleLbl="callout" presStyleIdx="7" presStyleCnt="9"/>
      <dgm:spPr/>
    </dgm:pt>
    <dgm:pt modelId="{02886E70-6B07-41F8-841E-4C7DF9DFB6C9}" type="pres">
      <dgm:prSet presAssocID="{242A4E92-E8F9-45DF-B024-426A9187410D}" presName="vertSpace2b" presStyleCnt="0"/>
      <dgm:spPr/>
    </dgm:pt>
    <dgm:pt modelId="{166FFF12-A456-4620-98F8-BA26A415C21D}" type="pres">
      <dgm:prSet presAssocID="{BE080066-4353-45DC-A16B-C118B3496692}" presName="horz2" presStyleCnt="0"/>
      <dgm:spPr/>
    </dgm:pt>
    <dgm:pt modelId="{9DF21DA4-CAB7-4886-B578-DEDA4B373E3A}" type="pres">
      <dgm:prSet presAssocID="{BE080066-4353-45DC-A16B-C118B3496692}" presName="horzSpace2" presStyleCnt="0"/>
      <dgm:spPr/>
    </dgm:pt>
    <dgm:pt modelId="{B7B05B6D-DF1E-4DE9-B733-5359B46A1298}" type="pres">
      <dgm:prSet presAssocID="{BE080066-4353-45DC-A16B-C118B3496692}" presName="tx2" presStyleLbl="revTx" presStyleIdx="9" presStyleCnt="10"/>
      <dgm:spPr/>
    </dgm:pt>
    <dgm:pt modelId="{8D9624CE-A5AB-40C3-ADB3-40820C00B7FF}" type="pres">
      <dgm:prSet presAssocID="{BE080066-4353-45DC-A16B-C118B3496692}" presName="vert2" presStyleCnt="0"/>
      <dgm:spPr/>
    </dgm:pt>
    <dgm:pt modelId="{9F60DF79-0623-423C-B8D8-CD3B737675FF}" type="pres">
      <dgm:prSet presAssocID="{BE080066-4353-45DC-A16B-C118B3496692}" presName="thinLine2b" presStyleLbl="callout" presStyleIdx="8" presStyleCnt="9"/>
      <dgm:spPr/>
    </dgm:pt>
    <dgm:pt modelId="{1C2C6F09-241A-42BD-BF83-3B45B43B2C61}" type="pres">
      <dgm:prSet presAssocID="{BE080066-4353-45DC-A16B-C118B3496692}" presName="vertSpace2b" presStyleCnt="0"/>
      <dgm:spPr/>
    </dgm:pt>
  </dgm:ptLst>
  <dgm:cxnLst>
    <dgm:cxn modelId="{023F2215-DB2E-46B8-9FEE-5B7B6C5AFCDB}" srcId="{E7ED7B54-0C46-42C6-8EDE-6AF5A82D38A0}" destId="{BE080066-4353-45DC-A16B-C118B3496692}" srcOrd="8" destOrd="0" parTransId="{918E8E3F-04B2-4FA1-970F-BCD478E6AD92}" sibTransId="{B3F6099D-FDCF-41AE-9289-C253214CF8F9}"/>
    <dgm:cxn modelId="{4D114416-2CAD-499D-84F6-B289CA7565CE}" type="presOf" srcId="{E7ED7B54-0C46-42C6-8EDE-6AF5A82D38A0}" destId="{82C8D76E-2C86-445E-B2D5-DA9592838235}" srcOrd="0" destOrd="0" presId="urn:microsoft.com/office/officeart/2008/layout/LinedList"/>
    <dgm:cxn modelId="{DE5ED416-EEA5-4CC0-BF11-C8F70B06EA94}" srcId="{E7ED7B54-0C46-42C6-8EDE-6AF5A82D38A0}" destId="{7969A4B8-15A2-4C66-9F8E-5682472E5334}" srcOrd="5" destOrd="0" parTransId="{F6C24F41-D2E5-45AB-8E7A-2D0628AE8250}" sibTransId="{7178D7D2-22E8-4053-AD66-CD3ACAACACF0}"/>
    <dgm:cxn modelId="{555B1E2D-6DEE-4F18-B087-748F40ED09A9}" type="presOf" srcId="{E6110B03-7740-4884-9196-278CD7D61126}" destId="{7E2D5A45-4E80-4AAF-97EC-CD27A4E7B04B}" srcOrd="0" destOrd="0" presId="urn:microsoft.com/office/officeart/2008/layout/LinedList"/>
    <dgm:cxn modelId="{C8AB262F-9F2C-46A1-A319-468022576B60}" type="presOf" srcId="{A31A5301-D180-46F8-902E-46BFB7CF9C76}" destId="{BC4B8715-F08C-445C-9077-3A294E52523D}" srcOrd="0" destOrd="0" presId="urn:microsoft.com/office/officeart/2008/layout/LinedList"/>
    <dgm:cxn modelId="{1353345F-4CE2-4C7B-9A97-E9121FE53CA5}" type="presOf" srcId="{3CC27AA0-60E9-44B2-A3C2-35035F0ACE9F}" destId="{9689BD4D-814D-40A2-B0ED-06F052DD23BB}" srcOrd="0" destOrd="0" presId="urn:microsoft.com/office/officeart/2008/layout/LinedList"/>
    <dgm:cxn modelId="{D79F7E67-2021-47F9-82B3-1F21B884C9D0}" srcId="{E7ED7B54-0C46-42C6-8EDE-6AF5A82D38A0}" destId="{242A4E92-E8F9-45DF-B024-426A9187410D}" srcOrd="7" destOrd="0" parTransId="{421F1EE2-B4DF-4BDB-9698-D8688BC0A348}" sibTransId="{86777A95-387D-40F8-A8FA-DD9ED33B1404}"/>
    <dgm:cxn modelId="{763FEC6E-9FC8-44EB-8EB8-B0DC41578B4A}" srcId="{7B1DFB07-C778-4686-B3E9-48F723E3AE3D}" destId="{E7ED7B54-0C46-42C6-8EDE-6AF5A82D38A0}" srcOrd="0" destOrd="0" parTransId="{4362F247-FD80-48CE-B9EB-0F881B6EFAFD}" sibTransId="{8F3D196B-4DA8-4127-B6F5-7C1FEBA318F6}"/>
    <dgm:cxn modelId="{0068B37E-E479-4212-8A78-A3F7EB7FE279}" type="presOf" srcId="{7B1DFB07-C778-4686-B3E9-48F723E3AE3D}" destId="{4DF82D39-8CA4-41CF-B4AF-741662EF73F9}" srcOrd="0" destOrd="0" presId="urn:microsoft.com/office/officeart/2008/layout/LinedList"/>
    <dgm:cxn modelId="{A0086281-775E-474A-B16F-274BBA23F288}" srcId="{E7ED7B54-0C46-42C6-8EDE-6AF5A82D38A0}" destId="{33D8B786-6E96-4A5A-B167-10A05966505E}" srcOrd="4" destOrd="0" parTransId="{5DE502D8-8EAD-422C-93BD-D445DE99B719}" sibTransId="{98205858-2209-450B-8354-1F7D8AAA9662}"/>
    <dgm:cxn modelId="{03808189-E391-48BC-BE21-D62FD166448A}" type="presOf" srcId="{242A4E92-E8F9-45DF-B024-426A9187410D}" destId="{0968432E-20D1-421F-A26F-D16DC7851389}" srcOrd="0" destOrd="0" presId="urn:microsoft.com/office/officeart/2008/layout/LinedList"/>
    <dgm:cxn modelId="{409A3FA1-FBE1-42EC-BAF2-EFDE0EDF66DA}" type="presOf" srcId="{D71B6751-7112-472E-AF0F-FAADE05A087A}" destId="{50AB1B55-A7BA-4017-B5E6-DCAA74CD2021}" srcOrd="0" destOrd="0" presId="urn:microsoft.com/office/officeart/2008/layout/LinedList"/>
    <dgm:cxn modelId="{DCB03FAB-C465-4E05-968E-5272530B86DA}" srcId="{E7ED7B54-0C46-42C6-8EDE-6AF5A82D38A0}" destId="{3CC27AA0-60E9-44B2-A3C2-35035F0ACE9F}" srcOrd="3" destOrd="0" parTransId="{05ECEBF8-8C26-4A61-8240-659CD54215C1}" sibTransId="{F1EDEC89-C32E-4EDA-859E-253BFD44A6BB}"/>
    <dgm:cxn modelId="{56E4CFB7-5C58-4AF8-A6D9-295864D540BF}" type="presOf" srcId="{7969A4B8-15A2-4C66-9F8E-5682472E5334}" destId="{E6A3A442-F168-41BF-9E96-B34409AFA224}" srcOrd="0" destOrd="0" presId="urn:microsoft.com/office/officeart/2008/layout/LinedList"/>
    <dgm:cxn modelId="{5F95CDC3-D86A-4C65-A0E5-1BE8874753C0}" type="presOf" srcId="{BE080066-4353-45DC-A16B-C118B3496692}" destId="{B7B05B6D-DF1E-4DE9-B733-5359B46A1298}" srcOrd="0" destOrd="0" presId="urn:microsoft.com/office/officeart/2008/layout/LinedList"/>
    <dgm:cxn modelId="{166618C5-A602-419D-A886-53EBAE28B549}" type="presOf" srcId="{EEF6198C-1B50-4CC5-81BD-3311425A568C}" destId="{6417828D-5FF1-4B76-AB17-6BC5D9528CC0}" srcOrd="0" destOrd="0" presId="urn:microsoft.com/office/officeart/2008/layout/LinedList"/>
    <dgm:cxn modelId="{7D5A35D4-B137-46E8-9C53-7BDFE21D8E85}" srcId="{E7ED7B54-0C46-42C6-8EDE-6AF5A82D38A0}" destId="{A31A5301-D180-46F8-902E-46BFB7CF9C76}" srcOrd="0" destOrd="0" parTransId="{DF38CEF4-70BD-4195-AEAC-A5B994A8C9C4}" sibTransId="{7DC0B2E1-846E-4910-B2DF-06AFF7CF6B4E}"/>
    <dgm:cxn modelId="{C2D1C7DA-BBF3-4ACB-B382-F49E3E904B54}" srcId="{E7ED7B54-0C46-42C6-8EDE-6AF5A82D38A0}" destId="{EEF6198C-1B50-4CC5-81BD-3311425A568C}" srcOrd="2" destOrd="0" parTransId="{A648D34E-74E2-49A5-BC53-8EA350435FCB}" sibTransId="{BE62A137-C8A1-479C-8376-D42E59539F20}"/>
    <dgm:cxn modelId="{870FA9DE-13D0-4668-8ED6-53F1B941B990}" srcId="{E7ED7B54-0C46-42C6-8EDE-6AF5A82D38A0}" destId="{D71B6751-7112-472E-AF0F-FAADE05A087A}" srcOrd="1" destOrd="0" parTransId="{435CD78D-67EB-4D9F-B1A0-317EA172C1CF}" sibTransId="{98D2A7DF-57CB-4399-B908-468C25A9A921}"/>
    <dgm:cxn modelId="{B72AF2E1-B37B-4788-B0F6-8DE075F7E4DB}" type="presOf" srcId="{33D8B786-6E96-4A5A-B167-10A05966505E}" destId="{6BBEBC29-303C-4170-A9C8-9AC879010962}" srcOrd="0" destOrd="0" presId="urn:microsoft.com/office/officeart/2008/layout/LinedList"/>
    <dgm:cxn modelId="{698A44E5-3719-41B6-85EB-EBE6FC8724AD}" srcId="{E7ED7B54-0C46-42C6-8EDE-6AF5A82D38A0}" destId="{E6110B03-7740-4884-9196-278CD7D61126}" srcOrd="6" destOrd="0" parTransId="{53AD34A4-3EEA-4666-920C-6B0FFFC5BD76}" sibTransId="{15967394-7E2C-4D34-9DDE-7A7BC0B20790}"/>
    <dgm:cxn modelId="{63736D94-6C2E-4A27-8117-36238FBD0A7B}" type="presParOf" srcId="{4DF82D39-8CA4-41CF-B4AF-741662EF73F9}" destId="{5EE7ADBD-14F7-4804-AA3B-A3A95BB029FC}" srcOrd="0" destOrd="0" presId="urn:microsoft.com/office/officeart/2008/layout/LinedList"/>
    <dgm:cxn modelId="{DD8B4C1B-775D-48BA-839E-36936EFE851B}" type="presParOf" srcId="{4DF82D39-8CA4-41CF-B4AF-741662EF73F9}" destId="{0C474CEF-59AE-42EC-882E-4B59E90FE2DA}" srcOrd="1" destOrd="0" presId="urn:microsoft.com/office/officeart/2008/layout/LinedList"/>
    <dgm:cxn modelId="{77498F46-52BC-4B4F-A026-67C7BFC12B11}" type="presParOf" srcId="{0C474CEF-59AE-42EC-882E-4B59E90FE2DA}" destId="{82C8D76E-2C86-445E-B2D5-DA9592838235}" srcOrd="0" destOrd="0" presId="urn:microsoft.com/office/officeart/2008/layout/LinedList"/>
    <dgm:cxn modelId="{96949EAD-0A32-4511-9E88-E9B7770639A0}" type="presParOf" srcId="{0C474CEF-59AE-42EC-882E-4B59E90FE2DA}" destId="{FBBF6460-8FA1-4C7D-8F09-50DE3A5F362B}" srcOrd="1" destOrd="0" presId="urn:microsoft.com/office/officeart/2008/layout/LinedList"/>
    <dgm:cxn modelId="{341ED008-0133-4928-8406-86CEEA71F909}" type="presParOf" srcId="{FBBF6460-8FA1-4C7D-8F09-50DE3A5F362B}" destId="{4474B5C0-295B-4155-A51A-302125730487}" srcOrd="0" destOrd="0" presId="urn:microsoft.com/office/officeart/2008/layout/LinedList"/>
    <dgm:cxn modelId="{6C32E816-0B56-458D-8D7E-0ADEC5D16760}" type="presParOf" srcId="{FBBF6460-8FA1-4C7D-8F09-50DE3A5F362B}" destId="{CD907888-CE27-497D-BB32-19A8D3A281AF}" srcOrd="1" destOrd="0" presId="urn:microsoft.com/office/officeart/2008/layout/LinedList"/>
    <dgm:cxn modelId="{26BD8C06-EDC5-43FF-92C4-F3D3D7B8B3BA}" type="presParOf" srcId="{CD907888-CE27-497D-BB32-19A8D3A281AF}" destId="{C8614051-7EB0-4650-B6CF-13BB3290838E}" srcOrd="0" destOrd="0" presId="urn:microsoft.com/office/officeart/2008/layout/LinedList"/>
    <dgm:cxn modelId="{25B18645-B16F-4BF4-A27F-B37356B60ABB}" type="presParOf" srcId="{CD907888-CE27-497D-BB32-19A8D3A281AF}" destId="{BC4B8715-F08C-445C-9077-3A294E52523D}" srcOrd="1" destOrd="0" presId="urn:microsoft.com/office/officeart/2008/layout/LinedList"/>
    <dgm:cxn modelId="{59BFF447-3F43-4BB0-B2D8-FBF4057E902F}" type="presParOf" srcId="{CD907888-CE27-497D-BB32-19A8D3A281AF}" destId="{EC584D2B-AFBB-4DA5-BA4D-75ABE71F81A5}" srcOrd="2" destOrd="0" presId="urn:microsoft.com/office/officeart/2008/layout/LinedList"/>
    <dgm:cxn modelId="{B7099FCE-AA93-4AF2-A726-AF90FA8A97BB}" type="presParOf" srcId="{FBBF6460-8FA1-4C7D-8F09-50DE3A5F362B}" destId="{0FD2C642-DB4C-4630-8DA3-1394C1490384}" srcOrd="2" destOrd="0" presId="urn:microsoft.com/office/officeart/2008/layout/LinedList"/>
    <dgm:cxn modelId="{87FA9191-9D7A-4C5E-AB9E-784DA5BAE96D}" type="presParOf" srcId="{FBBF6460-8FA1-4C7D-8F09-50DE3A5F362B}" destId="{B70DC111-3155-4DC9-B867-4BCE3449785F}" srcOrd="3" destOrd="0" presId="urn:microsoft.com/office/officeart/2008/layout/LinedList"/>
    <dgm:cxn modelId="{D863406F-3BD0-4212-B29A-E82CFEF70A78}" type="presParOf" srcId="{FBBF6460-8FA1-4C7D-8F09-50DE3A5F362B}" destId="{4868CD2E-E7E0-4AAD-A3EA-7BD2E47B171B}" srcOrd="4" destOrd="0" presId="urn:microsoft.com/office/officeart/2008/layout/LinedList"/>
    <dgm:cxn modelId="{0A17E4A4-D1CD-42F2-A62A-245454BB103D}" type="presParOf" srcId="{4868CD2E-E7E0-4AAD-A3EA-7BD2E47B171B}" destId="{84AFF81F-52B1-46E0-8B7E-48DE70EF9DE0}" srcOrd="0" destOrd="0" presId="urn:microsoft.com/office/officeart/2008/layout/LinedList"/>
    <dgm:cxn modelId="{4055377D-C49C-4FCB-BCCC-F30A73B31879}" type="presParOf" srcId="{4868CD2E-E7E0-4AAD-A3EA-7BD2E47B171B}" destId="{50AB1B55-A7BA-4017-B5E6-DCAA74CD2021}" srcOrd="1" destOrd="0" presId="urn:microsoft.com/office/officeart/2008/layout/LinedList"/>
    <dgm:cxn modelId="{EB76295F-681C-489A-BB75-6EE855E17A78}" type="presParOf" srcId="{4868CD2E-E7E0-4AAD-A3EA-7BD2E47B171B}" destId="{D2D7C2DA-7DF5-46A7-9AB2-65E7E3B511E6}" srcOrd="2" destOrd="0" presId="urn:microsoft.com/office/officeart/2008/layout/LinedList"/>
    <dgm:cxn modelId="{8163D6C2-8217-4921-A899-C09642A40468}" type="presParOf" srcId="{FBBF6460-8FA1-4C7D-8F09-50DE3A5F362B}" destId="{0ACBF095-2AE9-4468-A3D1-77443D5F2131}" srcOrd="5" destOrd="0" presId="urn:microsoft.com/office/officeart/2008/layout/LinedList"/>
    <dgm:cxn modelId="{0C384D10-7C19-46B4-BF62-78BD3A076956}" type="presParOf" srcId="{FBBF6460-8FA1-4C7D-8F09-50DE3A5F362B}" destId="{4C1F19A8-8236-440B-B102-CA5779221744}" srcOrd="6" destOrd="0" presId="urn:microsoft.com/office/officeart/2008/layout/LinedList"/>
    <dgm:cxn modelId="{55D40916-5DCE-4237-903D-0DBDE1F1BF85}" type="presParOf" srcId="{FBBF6460-8FA1-4C7D-8F09-50DE3A5F362B}" destId="{264A1C57-F34D-4239-A04E-D604E30FA776}" srcOrd="7" destOrd="0" presId="urn:microsoft.com/office/officeart/2008/layout/LinedList"/>
    <dgm:cxn modelId="{22A05D25-73F2-462F-97E3-0A151F437A62}" type="presParOf" srcId="{264A1C57-F34D-4239-A04E-D604E30FA776}" destId="{3BC8C602-3ECB-4342-BC95-F3C7BC90EC1C}" srcOrd="0" destOrd="0" presId="urn:microsoft.com/office/officeart/2008/layout/LinedList"/>
    <dgm:cxn modelId="{EF162A1D-E9B0-4091-A054-BBC9F7B466F8}" type="presParOf" srcId="{264A1C57-F34D-4239-A04E-D604E30FA776}" destId="{6417828D-5FF1-4B76-AB17-6BC5D9528CC0}" srcOrd="1" destOrd="0" presId="urn:microsoft.com/office/officeart/2008/layout/LinedList"/>
    <dgm:cxn modelId="{0E8677D6-F3AF-453A-8276-ACEBC8BB1F10}" type="presParOf" srcId="{264A1C57-F34D-4239-A04E-D604E30FA776}" destId="{20DEC70B-837D-4E79-A3C8-BC4D659B576B}" srcOrd="2" destOrd="0" presId="urn:microsoft.com/office/officeart/2008/layout/LinedList"/>
    <dgm:cxn modelId="{20E6D09D-ED18-4A15-BB34-AF63E188ED55}" type="presParOf" srcId="{FBBF6460-8FA1-4C7D-8F09-50DE3A5F362B}" destId="{EB957B4E-9F56-4826-AF1B-A14E3D848221}" srcOrd="8" destOrd="0" presId="urn:microsoft.com/office/officeart/2008/layout/LinedList"/>
    <dgm:cxn modelId="{D6EFB946-84FE-4F21-9722-95DC8A11A49A}" type="presParOf" srcId="{FBBF6460-8FA1-4C7D-8F09-50DE3A5F362B}" destId="{ECCDB111-AE24-4404-BED1-2D2D0B556F7E}" srcOrd="9" destOrd="0" presId="urn:microsoft.com/office/officeart/2008/layout/LinedList"/>
    <dgm:cxn modelId="{A7474F50-361C-41EA-93B1-AFC94F743651}" type="presParOf" srcId="{FBBF6460-8FA1-4C7D-8F09-50DE3A5F362B}" destId="{2C576B4A-E502-4B68-A82A-E27213D4BFD0}" srcOrd="10" destOrd="0" presId="urn:microsoft.com/office/officeart/2008/layout/LinedList"/>
    <dgm:cxn modelId="{CD29CF66-B5C4-4401-A878-4FC1DF176CB9}" type="presParOf" srcId="{2C576B4A-E502-4B68-A82A-E27213D4BFD0}" destId="{60A152E4-A41F-4F6E-BF69-57AC10D7D249}" srcOrd="0" destOrd="0" presId="urn:microsoft.com/office/officeart/2008/layout/LinedList"/>
    <dgm:cxn modelId="{70171D6A-D71C-47A7-89BD-65332BCF08B6}" type="presParOf" srcId="{2C576B4A-E502-4B68-A82A-E27213D4BFD0}" destId="{9689BD4D-814D-40A2-B0ED-06F052DD23BB}" srcOrd="1" destOrd="0" presId="urn:microsoft.com/office/officeart/2008/layout/LinedList"/>
    <dgm:cxn modelId="{F48212D1-F3D0-4B32-AEB3-3A4FE0560CE7}" type="presParOf" srcId="{2C576B4A-E502-4B68-A82A-E27213D4BFD0}" destId="{5FA3BFB3-E697-4526-9488-2B7CC591750D}" srcOrd="2" destOrd="0" presId="urn:microsoft.com/office/officeart/2008/layout/LinedList"/>
    <dgm:cxn modelId="{3A2BDB89-6A6C-4D0F-BBEB-1CABEB8FAB7B}" type="presParOf" srcId="{FBBF6460-8FA1-4C7D-8F09-50DE3A5F362B}" destId="{ACCAC49D-183A-45FF-A8C0-FC8CA1476A42}" srcOrd="11" destOrd="0" presId="urn:microsoft.com/office/officeart/2008/layout/LinedList"/>
    <dgm:cxn modelId="{43C36B51-E286-467E-B77C-A37C5F2B892E}" type="presParOf" srcId="{FBBF6460-8FA1-4C7D-8F09-50DE3A5F362B}" destId="{529493B1-65D6-4ED1-82CD-FB7184ABB5F2}" srcOrd="12" destOrd="0" presId="urn:microsoft.com/office/officeart/2008/layout/LinedList"/>
    <dgm:cxn modelId="{6C129E1B-A4BD-4366-850D-0BAC11D0019C}" type="presParOf" srcId="{FBBF6460-8FA1-4C7D-8F09-50DE3A5F362B}" destId="{5731C51A-11AB-429F-94DE-F35B0B06F04E}" srcOrd="13" destOrd="0" presId="urn:microsoft.com/office/officeart/2008/layout/LinedList"/>
    <dgm:cxn modelId="{16DED860-4E6D-4DBE-9D4A-78EA89399D8A}" type="presParOf" srcId="{5731C51A-11AB-429F-94DE-F35B0B06F04E}" destId="{277CBF4E-A22D-414E-A059-8C202928D985}" srcOrd="0" destOrd="0" presId="urn:microsoft.com/office/officeart/2008/layout/LinedList"/>
    <dgm:cxn modelId="{5E0382B3-02E4-4086-A86B-AF6FCEB384C1}" type="presParOf" srcId="{5731C51A-11AB-429F-94DE-F35B0B06F04E}" destId="{6BBEBC29-303C-4170-A9C8-9AC879010962}" srcOrd="1" destOrd="0" presId="urn:microsoft.com/office/officeart/2008/layout/LinedList"/>
    <dgm:cxn modelId="{B06602A3-4281-442F-81C3-41521F700AFB}" type="presParOf" srcId="{5731C51A-11AB-429F-94DE-F35B0B06F04E}" destId="{15B77699-E0E2-49AF-9178-D04E5E88D02C}" srcOrd="2" destOrd="0" presId="urn:microsoft.com/office/officeart/2008/layout/LinedList"/>
    <dgm:cxn modelId="{6D6730C4-7AD8-448D-BE5C-F14D4B7324B9}" type="presParOf" srcId="{FBBF6460-8FA1-4C7D-8F09-50DE3A5F362B}" destId="{8FDBFB21-4B2B-422D-92AF-B7D5680A02C9}" srcOrd="14" destOrd="0" presId="urn:microsoft.com/office/officeart/2008/layout/LinedList"/>
    <dgm:cxn modelId="{5DD42DE2-EFDF-4CA4-98EF-6649D15E740F}" type="presParOf" srcId="{FBBF6460-8FA1-4C7D-8F09-50DE3A5F362B}" destId="{8C643DB3-3C66-4EAC-BA65-E7CCDF0D56E9}" srcOrd="15" destOrd="0" presId="urn:microsoft.com/office/officeart/2008/layout/LinedList"/>
    <dgm:cxn modelId="{C55F524E-F725-49A0-B81F-DECB8C2EFFC5}" type="presParOf" srcId="{FBBF6460-8FA1-4C7D-8F09-50DE3A5F362B}" destId="{1DEC74FA-4A29-4EDC-8E87-D1F91E797816}" srcOrd="16" destOrd="0" presId="urn:microsoft.com/office/officeart/2008/layout/LinedList"/>
    <dgm:cxn modelId="{22A6F31C-DB50-4819-A54D-845714F3F173}" type="presParOf" srcId="{1DEC74FA-4A29-4EDC-8E87-D1F91E797816}" destId="{382D8720-A7DC-4BF9-871C-DF93559E2FE4}" srcOrd="0" destOrd="0" presId="urn:microsoft.com/office/officeart/2008/layout/LinedList"/>
    <dgm:cxn modelId="{2B16BCE1-28B1-4D54-8392-2980CA8E89B9}" type="presParOf" srcId="{1DEC74FA-4A29-4EDC-8E87-D1F91E797816}" destId="{E6A3A442-F168-41BF-9E96-B34409AFA224}" srcOrd="1" destOrd="0" presId="urn:microsoft.com/office/officeart/2008/layout/LinedList"/>
    <dgm:cxn modelId="{12F3DADB-073A-4E86-B247-20C926FDE7B9}" type="presParOf" srcId="{1DEC74FA-4A29-4EDC-8E87-D1F91E797816}" destId="{7020476F-3700-4CDF-8DE1-91429BD0FA2A}" srcOrd="2" destOrd="0" presId="urn:microsoft.com/office/officeart/2008/layout/LinedList"/>
    <dgm:cxn modelId="{3FF7B8F1-A216-4E1C-BE80-8F0754B4DDCF}" type="presParOf" srcId="{FBBF6460-8FA1-4C7D-8F09-50DE3A5F362B}" destId="{120EBD48-D214-4A85-B777-17D155D86D91}" srcOrd="17" destOrd="0" presId="urn:microsoft.com/office/officeart/2008/layout/LinedList"/>
    <dgm:cxn modelId="{27FAADE2-DAEA-4DE7-9AD1-9BF68DB1F8DA}" type="presParOf" srcId="{FBBF6460-8FA1-4C7D-8F09-50DE3A5F362B}" destId="{386C0E72-D18E-48CD-B1B3-4EF6756E9291}" srcOrd="18" destOrd="0" presId="urn:microsoft.com/office/officeart/2008/layout/LinedList"/>
    <dgm:cxn modelId="{AF4E2318-6C6D-4934-A852-EDC8EE3506E7}" type="presParOf" srcId="{FBBF6460-8FA1-4C7D-8F09-50DE3A5F362B}" destId="{62ACE13F-996F-49EF-A81E-FF88AFB53991}" srcOrd="19" destOrd="0" presId="urn:microsoft.com/office/officeart/2008/layout/LinedList"/>
    <dgm:cxn modelId="{AFC11972-2A3D-4018-8A8D-BFF7764F8F6C}" type="presParOf" srcId="{62ACE13F-996F-49EF-A81E-FF88AFB53991}" destId="{DB1EE987-5738-4BC8-99AC-CDE1327D9039}" srcOrd="0" destOrd="0" presId="urn:microsoft.com/office/officeart/2008/layout/LinedList"/>
    <dgm:cxn modelId="{710689CC-E072-49C3-A964-CB0AA35C1AD4}" type="presParOf" srcId="{62ACE13F-996F-49EF-A81E-FF88AFB53991}" destId="{7E2D5A45-4E80-4AAF-97EC-CD27A4E7B04B}" srcOrd="1" destOrd="0" presId="urn:microsoft.com/office/officeart/2008/layout/LinedList"/>
    <dgm:cxn modelId="{D83958D7-AFF8-4244-B53C-0CDBFA733F11}" type="presParOf" srcId="{62ACE13F-996F-49EF-A81E-FF88AFB53991}" destId="{03AD07C1-8D45-44C7-84C0-A722889AF8CE}" srcOrd="2" destOrd="0" presId="urn:microsoft.com/office/officeart/2008/layout/LinedList"/>
    <dgm:cxn modelId="{86EA4672-D3E5-4F24-857C-177E444F8FA1}" type="presParOf" srcId="{FBBF6460-8FA1-4C7D-8F09-50DE3A5F362B}" destId="{ECF4ECD1-933B-484F-9640-D26E066A0275}" srcOrd="20" destOrd="0" presId="urn:microsoft.com/office/officeart/2008/layout/LinedList"/>
    <dgm:cxn modelId="{080EA00D-7B07-4F90-84BA-1D8F94A1EBDB}" type="presParOf" srcId="{FBBF6460-8FA1-4C7D-8F09-50DE3A5F362B}" destId="{E1F56FA1-424F-41AA-89F7-49F217CC364D}" srcOrd="21" destOrd="0" presId="urn:microsoft.com/office/officeart/2008/layout/LinedList"/>
    <dgm:cxn modelId="{CAC55735-E3BB-4BC1-B6A9-E0653C87A0D2}" type="presParOf" srcId="{FBBF6460-8FA1-4C7D-8F09-50DE3A5F362B}" destId="{032438AB-7747-4326-82D3-BBB2AA004AA6}" srcOrd="22" destOrd="0" presId="urn:microsoft.com/office/officeart/2008/layout/LinedList"/>
    <dgm:cxn modelId="{059D48B3-3187-43C1-944C-66EEF7947669}" type="presParOf" srcId="{032438AB-7747-4326-82D3-BBB2AA004AA6}" destId="{82B3499B-E1F3-4B4F-8594-4D869C90B6B7}" srcOrd="0" destOrd="0" presId="urn:microsoft.com/office/officeart/2008/layout/LinedList"/>
    <dgm:cxn modelId="{7AA582D9-ACF1-4E82-9033-1709E459E537}" type="presParOf" srcId="{032438AB-7747-4326-82D3-BBB2AA004AA6}" destId="{0968432E-20D1-421F-A26F-D16DC7851389}" srcOrd="1" destOrd="0" presId="urn:microsoft.com/office/officeart/2008/layout/LinedList"/>
    <dgm:cxn modelId="{62CC249B-F359-498F-910D-95E8A58A8824}" type="presParOf" srcId="{032438AB-7747-4326-82D3-BBB2AA004AA6}" destId="{49C71CD1-E20E-4E87-A944-E40647B92357}" srcOrd="2" destOrd="0" presId="urn:microsoft.com/office/officeart/2008/layout/LinedList"/>
    <dgm:cxn modelId="{9E2FE024-AC01-42FF-B4C2-12ECC9674692}" type="presParOf" srcId="{FBBF6460-8FA1-4C7D-8F09-50DE3A5F362B}" destId="{D928BEE1-DF08-43A5-AA23-B8FB98F6ACEC}" srcOrd="23" destOrd="0" presId="urn:microsoft.com/office/officeart/2008/layout/LinedList"/>
    <dgm:cxn modelId="{C317C1EC-622B-4E3A-A01A-0BC3DFFFF8C5}" type="presParOf" srcId="{FBBF6460-8FA1-4C7D-8F09-50DE3A5F362B}" destId="{02886E70-6B07-41F8-841E-4C7DF9DFB6C9}" srcOrd="24" destOrd="0" presId="urn:microsoft.com/office/officeart/2008/layout/LinedList"/>
    <dgm:cxn modelId="{08677127-2AE6-4A87-B7F6-97628183A285}" type="presParOf" srcId="{FBBF6460-8FA1-4C7D-8F09-50DE3A5F362B}" destId="{166FFF12-A456-4620-98F8-BA26A415C21D}" srcOrd="25" destOrd="0" presId="urn:microsoft.com/office/officeart/2008/layout/LinedList"/>
    <dgm:cxn modelId="{47B4D49B-EA67-44E2-90C1-AD6DB8EF6489}" type="presParOf" srcId="{166FFF12-A456-4620-98F8-BA26A415C21D}" destId="{9DF21DA4-CAB7-4886-B578-DEDA4B373E3A}" srcOrd="0" destOrd="0" presId="urn:microsoft.com/office/officeart/2008/layout/LinedList"/>
    <dgm:cxn modelId="{48DC601D-2DF6-42AB-8FCC-3D474973ECFE}" type="presParOf" srcId="{166FFF12-A456-4620-98F8-BA26A415C21D}" destId="{B7B05B6D-DF1E-4DE9-B733-5359B46A1298}" srcOrd="1" destOrd="0" presId="urn:microsoft.com/office/officeart/2008/layout/LinedList"/>
    <dgm:cxn modelId="{9B41669A-5318-4535-90FA-7A5C65F96B02}" type="presParOf" srcId="{166FFF12-A456-4620-98F8-BA26A415C21D}" destId="{8D9624CE-A5AB-40C3-ADB3-40820C00B7FF}" srcOrd="2" destOrd="0" presId="urn:microsoft.com/office/officeart/2008/layout/LinedList"/>
    <dgm:cxn modelId="{828FD6AB-F573-4DD4-AC0E-B02BEFD8EC7B}" type="presParOf" srcId="{FBBF6460-8FA1-4C7D-8F09-50DE3A5F362B}" destId="{9F60DF79-0623-423C-B8D8-CD3B737675FF}" srcOrd="26" destOrd="0" presId="urn:microsoft.com/office/officeart/2008/layout/LinedList"/>
    <dgm:cxn modelId="{C88FBF27-1098-493C-961B-407F8AE71F80}" type="presParOf" srcId="{FBBF6460-8FA1-4C7D-8F09-50DE3A5F362B}" destId="{1C2C6F09-241A-42BD-BF83-3B45B43B2C61}" srcOrd="27"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B95A5F-E88F-4A40-8361-969DAC2B9F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5C49225-EAD5-435C-AB08-8DBAAC13001C}">
      <dgm:prSet/>
      <dgm:spPr>
        <a:solidFill>
          <a:srgbClr val="42859E"/>
        </a:solidFill>
      </dgm:spPr>
      <dgm:t>
        <a:bodyPr/>
        <a:lstStyle/>
        <a:p>
          <a:r>
            <a:rPr lang="en-US" b="1" dirty="0"/>
            <a:t>Clarifying Supplemental Standards</a:t>
          </a:r>
          <a:endParaRPr lang="en-US" dirty="0"/>
        </a:p>
      </dgm:t>
    </dgm:pt>
    <dgm:pt modelId="{2FC54599-7EDC-4FB2-BAA5-754F652B615F}" type="parTrans" cxnId="{B4B86080-7CB3-42DB-9C65-85F3D39A63AC}">
      <dgm:prSet/>
      <dgm:spPr/>
      <dgm:t>
        <a:bodyPr/>
        <a:lstStyle/>
        <a:p>
          <a:endParaRPr lang="en-US"/>
        </a:p>
      </dgm:t>
    </dgm:pt>
    <dgm:pt modelId="{D959F2DA-2F83-4DCA-B5A5-47075B4FDEAB}" type="sibTrans" cxnId="{B4B86080-7CB3-42DB-9C65-85F3D39A63AC}">
      <dgm:prSet/>
      <dgm:spPr/>
      <dgm:t>
        <a:bodyPr/>
        <a:lstStyle/>
        <a:p>
          <a:endParaRPr lang="en-US"/>
        </a:p>
      </dgm:t>
    </dgm:pt>
    <dgm:pt modelId="{4A0A1E27-4551-4F02-8541-B938BC059C1A}">
      <dgm:prSet/>
      <dgm:spPr/>
      <dgm:t>
        <a:bodyPr/>
        <a:lstStyle/>
        <a:p>
          <a:pPr>
            <a:buFont typeface="+mj-lt"/>
            <a:buAutoNum type="arabicPeriod"/>
          </a:pPr>
          <a:r>
            <a:rPr lang="en-US" sz="2300" dirty="0"/>
            <a:t>Accessory Uses</a:t>
          </a:r>
        </a:p>
      </dgm:t>
    </dgm:pt>
    <dgm:pt modelId="{131EB507-6D95-4798-9B5D-06EA3FC31925}" type="parTrans" cxnId="{C04790F0-3F3D-437F-A17E-726797A91D8D}">
      <dgm:prSet/>
      <dgm:spPr/>
      <dgm:t>
        <a:bodyPr/>
        <a:lstStyle/>
        <a:p>
          <a:endParaRPr lang="en-US"/>
        </a:p>
      </dgm:t>
    </dgm:pt>
    <dgm:pt modelId="{36BBB2E6-F101-4749-9BE8-2A044F0BF5B0}" type="sibTrans" cxnId="{C04790F0-3F3D-437F-A17E-726797A91D8D}">
      <dgm:prSet/>
      <dgm:spPr/>
      <dgm:t>
        <a:bodyPr/>
        <a:lstStyle/>
        <a:p>
          <a:endParaRPr lang="en-US"/>
        </a:p>
      </dgm:t>
    </dgm:pt>
    <dgm:pt modelId="{7F80A670-3F78-4BA4-974E-562D6AD55627}">
      <dgm:prSet custT="1"/>
      <dgm:spPr/>
      <dgm:t>
        <a:bodyPr/>
        <a:lstStyle/>
        <a:p>
          <a:pPr>
            <a:buFont typeface="+mj-lt"/>
            <a:buAutoNum type="alphaLcParenR"/>
          </a:pPr>
          <a:r>
            <a:rPr lang="en-US" sz="2000" dirty="0"/>
            <a:t>Accessory building shall not exceed 625 square feet in ground floor area.</a:t>
          </a:r>
        </a:p>
      </dgm:t>
    </dgm:pt>
    <dgm:pt modelId="{1331E074-F670-4C08-8BCA-7DD85EF80C32}" type="parTrans" cxnId="{B3F90B8D-3DA8-420C-9052-E2396F04697D}">
      <dgm:prSet/>
      <dgm:spPr/>
      <dgm:t>
        <a:bodyPr/>
        <a:lstStyle/>
        <a:p>
          <a:endParaRPr lang="en-US"/>
        </a:p>
      </dgm:t>
    </dgm:pt>
    <dgm:pt modelId="{F71B1016-C69F-4CF0-9EA4-7CA348E59A4F}" type="sibTrans" cxnId="{B3F90B8D-3DA8-420C-9052-E2396F04697D}">
      <dgm:prSet/>
      <dgm:spPr/>
      <dgm:t>
        <a:bodyPr/>
        <a:lstStyle/>
        <a:p>
          <a:endParaRPr lang="en-US"/>
        </a:p>
      </dgm:t>
    </dgm:pt>
    <dgm:pt modelId="{56813CB9-73E3-4571-B80E-5CFCA027CCDB}">
      <dgm:prSet/>
      <dgm:spPr/>
      <dgm:t>
        <a:bodyPr/>
        <a:lstStyle/>
        <a:p>
          <a:pPr>
            <a:buFont typeface="+mj-lt"/>
            <a:buAutoNum type="arabicPeriod"/>
          </a:pPr>
          <a:r>
            <a:rPr lang="en-US" sz="2300" dirty="0"/>
            <a:t>Boats and RVs</a:t>
          </a:r>
        </a:p>
      </dgm:t>
    </dgm:pt>
    <dgm:pt modelId="{C6BF9553-4B6B-4DBD-8A51-4516997B960A}" type="parTrans" cxnId="{3D37164F-4B98-4C96-A013-74BA343571AD}">
      <dgm:prSet/>
      <dgm:spPr/>
      <dgm:t>
        <a:bodyPr/>
        <a:lstStyle/>
        <a:p>
          <a:endParaRPr lang="en-US"/>
        </a:p>
      </dgm:t>
    </dgm:pt>
    <dgm:pt modelId="{2868748E-1DEF-4031-9B90-790AF2B9A870}" type="sibTrans" cxnId="{3D37164F-4B98-4C96-A013-74BA343571AD}">
      <dgm:prSet/>
      <dgm:spPr/>
      <dgm:t>
        <a:bodyPr/>
        <a:lstStyle/>
        <a:p>
          <a:endParaRPr lang="en-US"/>
        </a:p>
      </dgm:t>
    </dgm:pt>
    <dgm:pt modelId="{86619EA0-47AD-4229-B261-52F5DEAA30CC}">
      <dgm:prSet custT="1"/>
      <dgm:spPr/>
      <dgm:t>
        <a:bodyPr/>
        <a:lstStyle/>
        <a:p>
          <a:pPr>
            <a:buFont typeface="+mj-lt"/>
            <a:buAutoNum type="alphaLcParenR"/>
          </a:pPr>
          <a:r>
            <a:rPr lang="en-US" sz="2000" dirty="0"/>
            <a:t>Parking of heavy vehicles in RS-1, RS-2, RS-3, and RM-2 or residential uses in RD or PUD.</a:t>
          </a:r>
        </a:p>
      </dgm:t>
    </dgm:pt>
    <dgm:pt modelId="{75E849A7-2827-4B19-BFC3-46EBFF4C95CA}" type="parTrans" cxnId="{BEF1607D-674F-48BB-A871-6B0C0489F0CF}">
      <dgm:prSet/>
      <dgm:spPr/>
      <dgm:t>
        <a:bodyPr/>
        <a:lstStyle/>
        <a:p>
          <a:endParaRPr lang="en-US"/>
        </a:p>
      </dgm:t>
    </dgm:pt>
    <dgm:pt modelId="{8D00D550-FBE3-480F-BAEA-2DDCE36B302B}" type="sibTrans" cxnId="{BEF1607D-674F-48BB-A871-6B0C0489F0CF}">
      <dgm:prSet/>
      <dgm:spPr/>
      <dgm:t>
        <a:bodyPr/>
        <a:lstStyle/>
        <a:p>
          <a:endParaRPr lang="en-US"/>
        </a:p>
      </dgm:t>
    </dgm:pt>
    <dgm:pt modelId="{450028F2-BC5C-49B2-ACE9-FBB9F330EDD2}">
      <dgm:prSet custT="1"/>
      <dgm:spPr/>
      <dgm:t>
        <a:bodyPr/>
        <a:lstStyle/>
        <a:p>
          <a:pPr>
            <a:buFont typeface="+mj-lt"/>
            <a:buAutoNum type="romanLcPeriod"/>
          </a:pPr>
          <a:r>
            <a:rPr lang="en-US" sz="2000" dirty="0"/>
            <a:t>No more than 2 boats per residential lot.</a:t>
          </a:r>
        </a:p>
      </dgm:t>
    </dgm:pt>
    <dgm:pt modelId="{58CF9699-451F-481A-8ACF-37F2E376CF18}" type="parTrans" cxnId="{59C84193-940A-4AC3-B9A1-5633159B27DB}">
      <dgm:prSet/>
      <dgm:spPr/>
      <dgm:t>
        <a:bodyPr/>
        <a:lstStyle/>
        <a:p>
          <a:endParaRPr lang="en-US"/>
        </a:p>
      </dgm:t>
    </dgm:pt>
    <dgm:pt modelId="{0AF14508-5FA3-476C-9D41-6D245166CE46}" type="sibTrans" cxnId="{59C84193-940A-4AC3-B9A1-5633159B27DB}">
      <dgm:prSet/>
      <dgm:spPr/>
      <dgm:t>
        <a:bodyPr/>
        <a:lstStyle/>
        <a:p>
          <a:endParaRPr lang="en-US"/>
        </a:p>
      </dgm:t>
    </dgm:pt>
    <dgm:pt modelId="{429D4799-F4EA-4DB8-906A-D4E7E63395E0}">
      <dgm:prSet/>
      <dgm:spPr/>
      <dgm:t>
        <a:bodyPr/>
        <a:lstStyle/>
        <a:p>
          <a:pPr>
            <a:buFont typeface="+mj-lt"/>
            <a:buAutoNum type="arabicPeriod"/>
          </a:pPr>
          <a:r>
            <a:rPr lang="en-US" sz="2300" dirty="0"/>
            <a:t>Fences</a:t>
          </a:r>
        </a:p>
      </dgm:t>
    </dgm:pt>
    <dgm:pt modelId="{4A85D1BB-C4FE-4A07-9D5D-399610940D00}" type="parTrans" cxnId="{A58A2DC8-CA84-4C72-89F1-6DF0472AFA0E}">
      <dgm:prSet/>
      <dgm:spPr/>
      <dgm:t>
        <a:bodyPr/>
        <a:lstStyle/>
        <a:p>
          <a:endParaRPr lang="en-US"/>
        </a:p>
      </dgm:t>
    </dgm:pt>
    <dgm:pt modelId="{F30A1ABF-AE7B-4BB3-9354-2A6BFE231E59}" type="sibTrans" cxnId="{A58A2DC8-CA84-4C72-89F1-6DF0472AFA0E}">
      <dgm:prSet/>
      <dgm:spPr/>
      <dgm:t>
        <a:bodyPr/>
        <a:lstStyle/>
        <a:p>
          <a:endParaRPr lang="en-US"/>
        </a:p>
      </dgm:t>
    </dgm:pt>
    <dgm:pt modelId="{7DC56DC2-CE61-4D53-8D6F-4615FE73332D}">
      <dgm:prSet custT="1"/>
      <dgm:spPr/>
      <dgm:t>
        <a:bodyPr/>
        <a:lstStyle/>
        <a:p>
          <a:pPr>
            <a:buFont typeface="+mj-lt"/>
            <a:buAutoNum type="alphaLcParenR"/>
          </a:pPr>
          <a:r>
            <a:rPr lang="en-US" sz="2000" dirty="0"/>
            <a:t>Limited to up to two (2) feet above the allowed six (6) feet.</a:t>
          </a:r>
        </a:p>
      </dgm:t>
    </dgm:pt>
    <dgm:pt modelId="{F7CDE02B-2939-424A-A646-854A96748DF9}" type="parTrans" cxnId="{ECE33177-E8B1-454F-A4C9-B5F6C73E027C}">
      <dgm:prSet/>
      <dgm:spPr/>
      <dgm:t>
        <a:bodyPr/>
        <a:lstStyle/>
        <a:p>
          <a:endParaRPr lang="en-US"/>
        </a:p>
      </dgm:t>
    </dgm:pt>
    <dgm:pt modelId="{D025655B-98C1-4F9E-BCD3-ABA0DFF0BDFF}" type="sibTrans" cxnId="{ECE33177-E8B1-454F-A4C9-B5F6C73E027C}">
      <dgm:prSet/>
      <dgm:spPr/>
      <dgm:t>
        <a:bodyPr/>
        <a:lstStyle/>
        <a:p>
          <a:endParaRPr lang="en-US"/>
        </a:p>
      </dgm:t>
    </dgm:pt>
    <dgm:pt modelId="{4EFBABE6-3AA0-4808-8C13-DE736102B677}">
      <dgm:prSet custT="1"/>
      <dgm:spPr/>
      <dgm:t>
        <a:bodyPr/>
        <a:lstStyle/>
        <a:p>
          <a:pPr>
            <a:buFont typeface="+mj-lt"/>
            <a:buAutoNum type="alphaLcParenR"/>
          </a:pPr>
          <a:r>
            <a:rPr lang="en-US" sz="2000" dirty="0"/>
            <a:t>The additional height shall be composed of either lattice or slats to allow visibility above six (6) feet. </a:t>
          </a:r>
        </a:p>
      </dgm:t>
    </dgm:pt>
    <dgm:pt modelId="{68FE197E-B9DF-4209-9D4B-ECC10C381F20}" type="parTrans" cxnId="{F1277473-52D6-4D20-83E0-513C74742EB7}">
      <dgm:prSet/>
      <dgm:spPr/>
      <dgm:t>
        <a:bodyPr/>
        <a:lstStyle/>
        <a:p>
          <a:endParaRPr lang="en-US"/>
        </a:p>
      </dgm:t>
    </dgm:pt>
    <dgm:pt modelId="{17D65C68-EF48-4689-940F-2AFEF331F645}" type="sibTrans" cxnId="{F1277473-52D6-4D20-83E0-513C74742EB7}">
      <dgm:prSet/>
      <dgm:spPr/>
      <dgm:t>
        <a:bodyPr/>
        <a:lstStyle/>
        <a:p>
          <a:endParaRPr lang="en-US"/>
        </a:p>
      </dgm:t>
    </dgm:pt>
    <dgm:pt modelId="{8186B14F-9FA4-4662-9179-5F49C5B6E0B1}">
      <dgm:prSet/>
      <dgm:spPr/>
      <dgm:t>
        <a:bodyPr/>
        <a:lstStyle/>
        <a:p>
          <a:pPr>
            <a:buFont typeface="+mj-lt"/>
            <a:buAutoNum type="arabicPeriod"/>
          </a:pPr>
          <a:r>
            <a:rPr lang="en-US" sz="2300" dirty="0"/>
            <a:t>Balcony Encroachments may be allowed within 2 ft of the setback</a:t>
          </a:r>
        </a:p>
      </dgm:t>
    </dgm:pt>
    <dgm:pt modelId="{18F75888-80FC-442D-9166-185404DF7E3C}" type="parTrans" cxnId="{493CB105-30A2-4ACE-8798-E53344A274B5}">
      <dgm:prSet/>
      <dgm:spPr/>
      <dgm:t>
        <a:bodyPr/>
        <a:lstStyle/>
        <a:p>
          <a:endParaRPr lang="en-US"/>
        </a:p>
      </dgm:t>
    </dgm:pt>
    <dgm:pt modelId="{D0A7FA9C-A8AD-4CD1-9623-858EA47887B8}" type="sibTrans" cxnId="{493CB105-30A2-4ACE-8798-E53344A274B5}">
      <dgm:prSet/>
      <dgm:spPr/>
      <dgm:t>
        <a:bodyPr/>
        <a:lstStyle/>
        <a:p>
          <a:endParaRPr lang="en-US"/>
        </a:p>
      </dgm:t>
    </dgm:pt>
    <dgm:pt modelId="{D1CF4685-9FE7-4E1D-8260-9D20AAA5FCF6}" type="pres">
      <dgm:prSet presAssocID="{82B95A5F-E88F-4A40-8361-969DAC2B9F94}" presName="linear" presStyleCnt="0">
        <dgm:presLayoutVars>
          <dgm:animLvl val="lvl"/>
          <dgm:resizeHandles val="exact"/>
        </dgm:presLayoutVars>
      </dgm:prSet>
      <dgm:spPr/>
    </dgm:pt>
    <dgm:pt modelId="{9F77052D-1725-443E-986A-60050F71CF9A}" type="pres">
      <dgm:prSet presAssocID="{15C49225-EAD5-435C-AB08-8DBAAC13001C}" presName="parentText" presStyleLbl="node1" presStyleIdx="0" presStyleCnt="1" custScaleY="30370">
        <dgm:presLayoutVars>
          <dgm:chMax val="0"/>
          <dgm:bulletEnabled val="1"/>
        </dgm:presLayoutVars>
      </dgm:prSet>
      <dgm:spPr/>
    </dgm:pt>
    <dgm:pt modelId="{586BC44B-0E98-4DBC-8641-7D8A5207A124}" type="pres">
      <dgm:prSet presAssocID="{15C49225-EAD5-435C-AB08-8DBAAC13001C}" presName="childText" presStyleLbl="revTx" presStyleIdx="0" presStyleCnt="1">
        <dgm:presLayoutVars>
          <dgm:bulletEnabled val="1"/>
        </dgm:presLayoutVars>
      </dgm:prSet>
      <dgm:spPr/>
    </dgm:pt>
  </dgm:ptLst>
  <dgm:cxnLst>
    <dgm:cxn modelId="{493CB105-30A2-4ACE-8798-E53344A274B5}" srcId="{15C49225-EAD5-435C-AB08-8DBAAC13001C}" destId="{8186B14F-9FA4-4662-9179-5F49C5B6E0B1}" srcOrd="3" destOrd="0" parTransId="{18F75888-80FC-442D-9166-185404DF7E3C}" sibTransId="{D0A7FA9C-A8AD-4CD1-9623-858EA47887B8}"/>
    <dgm:cxn modelId="{2BF36A14-AF9F-466D-9488-54D08399121D}" type="presOf" srcId="{15C49225-EAD5-435C-AB08-8DBAAC13001C}" destId="{9F77052D-1725-443E-986A-60050F71CF9A}" srcOrd="0" destOrd="0" presId="urn:microsoft.com/office/officeart/2005/8/layout/vList2"/>
    <dgm:cxn modelId="{B345281C-6D45-4C64-B653-C5B8E27A44E6}" type="presOf" srcId="{7DC56DC2-CE61-4D53-8D6F-4615FE73332D}" destId="{586BC44B-0E98-4DBC-8641-7D8A5207A124}" srcOrd="0" destOrd="6" presId="urn:microsoft.com/office/officeart/2005/8/layout/vList2"/>
    <dgm:cxn modelId="{6016DA32-0DC1-4A7F-B3F4-B466790C4F61}" type="presOf" srcId="{429D4799-F4EA-4DB8-906A-D4E7E63395E0}" destId="{586BC44B-0E98-4DBC-8641-7D8A5207A124}" srcOrd="0" destOrd="5" presId="urn:microsoft.com/office/officeart/2005/8/layout/vList2"/>
    <dgm:cxn modelId="{7C20DF5C-3132-4700-A3BB-64204FF51517}" type="presOf" srcId="{450028F2-BC5C-49B2-ACE9-FBB9F330EDD2}" destId="{586BC44B-0E98-4DBC-8641-7D8A5207A124}" srcOrd="0" destOrd="4" presId="urn:microsoft.com/office/officeart/2005/8/layout/vList2"/>
    <dgm:cxn modelId="{F5DBDD62-90AE-42FF-ACCE-535E6A7D27F6}" type="presOf" srcId="{86619EA0-47AD-4229-B261-52F5DEAA30CC}" destId="{586BC44B-0E98-4DBC-8641-7D8A5207A124}" srcOrd="0" destOrd="3" presId="urn:microsoft.com/office/officeart/2005/8/layout/vList2"/>
    <dgm:cxn modelId="{B1EB4969-8ABA-464B-A129-66ABA90FD18E}" type="presOf" srcId="{7F80A670-3F78-4BA4-974E-562D6AD55627}" destId="{586BC44B-0E98-4DBC-8641-7D8A5207A124}" srcOrd="0" destOrd="1" presId="urn:microsoft.com/office/officeart/2005/8/layout/vList2"/>
    <dgm:cxn modelId="{3D37164F-4B98-4C96-A013-74BA343571AD}" srcId="{15C49225-EAD5-435C-AB08-8DBAAC13001C}" destId="{56813CB9-73E3-4571-B80E-5CFCA027CCDB}" srcOrd="1" destOrd="0" parTransId="{C6BF9553-4B6B-4DBD-8A51-4516997B960A}" sibTransId="{2868748E-1DEF-4031-9B90-790AF2B9A870}"/>
    <dgm:cxn modelId="{F1277473-52D6-4D20-83E0-513C74742EB7}" srcId="{429D4799-F4EA-4DB8-906A-D4E7E63395E0}" destId="{4EFBABE6-3AA0-4808-8C13-DE736102B677}" srcOrd="1" destOrd="0" parTransId="{68FE197E-B9DF-4209-9D4B-ECC10C381F20}" sibTransId="{17D65C68-EF48-4689-940F-2AFEF331F645}"/>
    <dgm:cxn modelId="{ECE33177-E8B1-454F-A4C9-B5F6C73E027C}" srcId="{429D4799-F4EA-4DB8-906A-D4E7E63395E0}" destId="{7DC56DC2-CE61-4D53-8D6F-4615FE73332D}" srcOrd="0" destOrd="0" parTransId="{F7CDE02B-2939-424A-A646-854A96748DF9}" sibTransId="{D025655B-98C1-4F9E-BCD3-ABA0DFF0BDFF}"/>
    <dgm:cxn modelId="{BEF1607D-674F-48BB-A871-6B0C0489F0CF}" srcId="{56813CB9-73E3-4571-B80E-5CFCA027CCDB}" destId="{86619EA0-47AD-4229-B261-52F5DEAA30CC}" srcOrd="0" destOrd="0" parTransId="{75E849A7-2827-4B19-BFC3-46EBFF4C95CA}" sibTransId="{8D00D550-FBE3-480F-BAEA-2DDCE36B302B}"/>
    <dgm:cxn modelId="{B4B86080-7CB3-42DB-9C65-85F3D39A63AC}" srcId="{82B95A5F-E88F-4A40-8361-969DAC2B9F94}" destId="{15C49225-EAD5-435C-AB08-8DBAAC13001C}" srcOrd="0" destOrd="0" parTransId="{2FC54599-7EDC-4FB2-BAA5-754F652B615F}" sibTransId="{D959F2DA-2F83-4DCA-B5A5-47075B4FDEAB}"/>
    <dgm:cxn modelId="{9EFF9F82-9CFE-4C1C-99FE-DF8D310DB6A9}" type="presOf" srcId="{4A0A1E27-4551-4F02-8541-B938BC059C1A}" destId="{586BC44B-0E98-4DBC-8641-7D8A5207A124}" srcOrd="0" destOrd="0" presId="urn:microsoft.com/office/officeart/2005/8/layout/vList2"/>
    <dgm:cxn modelId="{8B9E0F8C-56DB-4510-93C0-D51FCC79ACBA}" type="presOf" srcId="{8186B14F-9FA4-4662-9179-5F49C5B6E0B1}" destId="{586BC44B-0E98-4DBC-8641-7D8A5207A124}" srcOrd="0" destOrd="8" presId="urn:microsoft.com/office/officeart/2005/8/layout/vList2"/>
    <dgm:cxn modelId="{B3F90B8D-3DA8-420C-9052-E2396F04697D}" srcId="{4A0A1E27-4551-4F02-8541-B938BC059C1A}" destId="{7F80A670-3F78-4BA4-974E-562D6AD55627}" srcOrd="0" destOrd="0" parTransId="{1331E074-F670-4C08-8BCA-7DD85EF80C32}" sibTransId="{F71B1016-C69F-4CF0-9EA4-7CA348E59A4F}"/>
    <dgm:cxn modelId="{947C5D8E-5068-424C-BBD8-6BEEC0CDB6C7}" type="presOf" srcId="{82B95A5F-E88F-4A40-8361-969DAC2B9F94}" destId="{D1CF4685-9FE7-4E1D-8260-9D20AAA5FCF6}" srcOrd="0" destOrd="0" presId="urn:microsoft.com/office/officeart/2005/8/layout/vList2"/>
    <dgm:cxn modelId="{59C84193-940A-4AC3-B9A1-5633159B27DB}" srcId="{86619EA0-47AD-4229-B261-52F5DEAA30CC}" destId="{450028F2-BC5C-49B2-ACE9-FBB9F330EDD2}" srcOrd="0" destOrd="0" parTransId="{58CF9699-451F-481A-8ACF-37F2E376CF18}" sibTransId="{0AF14508-5FA3-476C-9D41-6D245166CE46}"/>
    <dgm:cxn modelId="{D0082DB8-883B-45E1-8579-E85C5979BDE8}" type="presOf" srcId="{4EFBABE6-3AA0-4808-8C13-DE736102B677}" destId="{586BC44B-0E98-4DBC-8641-7D8A5207A124}" srcOrd="0" destOrd="7" presId="urn:microsoft.com/office/officeart/2005/8/layout/vList2"/>
    <dgm:cxn modelId="{859ABAC7-5F6D-456D-8C8C-DD8E8310FE10}" type="presOf" srcId="{56813CB9-73E3-4571-B80E-5CFCA027CCDB}" destId="{586BC44B-0E98-4DBC-8641-7D8A5207A124}" srcOrd="0" destOrd="2" presId="urn:microsoft.com/office/officeart/2005/8/layout/vList2"/>
    <dgm:cxn modelId="{A58A2DC8-CA84-4C72-89F1-6DF0472AFA0E}" srcId="{15C49225-EAD5-435C-AB08-8DBAAC13001C}" destId="{429D4799-F4EA-4DB8-906A-D4E7E63395E0}" srcOrd="2" destOrd="0" parTransId="{4A85D1BB-C4FE-4A07-9D5D-399610940D00}" sibTransId="{F30A1ABF-AE7B-4BB3-9354-2A6BFE231E59}"/>
    <dgm:cxn modelId="{C04790F0-3F3D-437F-A17E-726797A91D8D}" srcId="{15C49225-EAD5-435C-AB08-8DBAAC13001C}" destId="{4A0A1E27-4551-4F02-8541-B938BC059C1A}" srcOrd="0" destOrd="0" parTransId="{131EB507-6D95-4798-9B5D-06EA3FC31925}" sibTransId="{36BBB2E6-F101-4749-9BE8-2A044F0BF5B0}"/>
    <dgm:cxn modelId="{75FA02FA-DA84-415E-B9C6-0108B7788163}" type="presParOf" srcId="{D1CF4685-9FE7-4E1D-8260-9D20AAA5FCF6}" destId="{9F77052D-1725-443E-986A-60050F71CF9A}" srcOrd="0" destOrd="0" presId="urn:microsoft.com/office/officeart/2005/8/layout/vList2"/>
    <dgm:cxn modelId="{8297EA3E-3BFE-4DB9-8107-DD8290B18615}" type="presParOf" srcId="{D1CF4685-9FE7-4E1D-8260-9D20AAA5FCF6}" destId="{586BC44B-0E98-4DBC-8641-7D8A5207A124}"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C7E95B-132B-4BF4-B3C1-5399E438A8F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B284F7C-D697-4AB9-9270-524C1C9C63B6}">
      <dgm:prSet/>
      <dgm:spPr/>
      <dgm:t>
        <a:bodyPr/>
        <a:lstStyle/>
        <a:p>
          <a:r>
            <a:rPr lang="en-US"/>
            <a:t>Accessory Dwelling Units.</a:t>
          </a:r>
        </a:p>
      </dgm:t>
    </dgm:pt>
    <dgm:pt modelId="{0BB9FB8E-DEAA-4168-9558-52BD29491102}" type="parTrans" cxnId="{EB476E43-4A55-49E9-8522-563E8811E848}">
      <dgm:prSet/>
      <dgm:spPr/>
      <dgm:t>
        <a:bodyPr/>
        <a:lstStyle/>
        <a:p>
          <a:endParaRPr lang="en-US"/>
        </a:p>
      </dgm:t>
    </dgm:pt>
    <dgm:pt modelId="{678BAA7B-A576-427A-AE2D-5C63D58CBBD0}" type="sibTrans" cxnId="{EB476E43-4A55-49E9-8522-563E8811E848}">
      <dgm:prSet/>
      <dgm:spPr/>
      <dgm:t>
        <a:bodyPr/>
        <a:lstStyle/>
        <a:p>
          <a:endParaRPr lang="en-US"/>
        </a:p>
      </dgm:t>
    </dgm:pt>
    <dgm:pt modelId="{B5EFB749-C51E-462E-B07E-3D7A46B28FEC}">
      <dgm:prSet/>
      <dgm:spPr/>
      <dgm:t>
        <a:bodyPr/>
        <a:lstStyle/>
        <a:p>
          <a:r>
            <a:rPr lang="en-US" dirty="0"/>
            <a:t>Only permissible by conditional use if located within RM-1 and RM-2 zoning districts.</a:t>
          </a:r>
        </a:p>
      </dgm:t>
    </dgm:pt>
    <dgm:pt modelId="{89AF8B99-82DF-4AD8-BC0C-C2DAFB372B2B}" type="parTrans" cxnId="{CA7B66C8-9DEA-48BF-9020-DE9315B0FE42}">
      <dgm:prSet/>
      <dgm:spPr/>
      <dgm:t>
        <a:bodyPr/>
        <a:lstStyle/>
        <a:p>
          <a:endParaRPr lang="en-US"/>
        </a:p>
      </dgm:t>
    </dgm:pt>
    <dgm:pt modelId="{4B907E27-7C9E-4EED-90D6-C8BE2D92958B}" type="sibTrans" cxnId="{CA7B66C8-9DEA-48BF-9020-DE9315B0FE42}">
      <dgm:prSet/>
      <dgm:spPr/>
      <dgm:t>
        <a:bodyPr/>
        <a:lstStyle/>
        <a:p>
          <a:endParaRPr lang="en-US"/>
        </a:p>
      </dgm:t>
    </dgm:pt>
    <dgm:pt modelId="{2915AB98-C5CA-4083-B1FB-6B90455B4EA7}">
      <dgm:prSet/>
      <dgm:spPr/>
      <dgm:t>
        <a:bodyPr/>
        <a:lstStyle/>
        <a:p>
          <a:r>
            <a:rPr lang="en-US"/>
            <a:t>Camps and RV Parks</a:t>
          </a:r>
        </a:p>
      </dgm:t>
    </dgm:pt>
    <dgm:pt modelId="{E0704616-A18B-41FA-9AEA-6E482A47DABE}" type="parTrans" cxnId="{CBA4DEFC-342E-465A-9678-A5242A6C9B70}">
      <dgm:prSet/>
      <dgm:spPr/>
      <dgm:t>
        <a:bodyPr/>
        <a:lstStyle/>
        <a:p>
          <a:endParaRPr lang="en-US"/>
        </a:p>
      </dgm:t>
    </dgm:pt>
    <dgm:pt modelId="{6F6BA156-CBFD-4B59-893C-9613A35763C2}" type="sibTrans" cxnId="{CBA4DEFC-342E-465A-9678-A5242A6C9B70}">
      <dgm:prSet/>
      <dgm:spPr/>
      <dgm:t>
        <a:bodyPr/>
        <a:lstStyle/>
        <a:p>
          <a:endParaRPr lang="en-US"/>
        </a:p>
      </dgm:t>
    </dgm:pt>
    <dgm:pt modelId="{3DA316D6-A175-45D2-B4D8-420AAEA2FC87}">
      <dgm:prSet/>
      <dgm:spPr/>
      <dgm:t>
        <a:bodyPr/>
        <a:lstStyle/>
        <a:p>
          <a:r>
            <a:rPr lang="en-US" dirty="0"/>
            <a:t>Commercial Use in Residential Zoning District.</a:t>
          </a:r>
        </a:p>
      </dgm:t>
    </dgm:pt>
    <dgm:pt modelId="{7780F13F-FF18-4AFE-9956-A8CF8F16EC7D}" type="parTrans" cxnId="{368C9051-03FC-4F13-991A-3544E7B177E6}">
      <dgm:prSet/>
      <dgm:spPr/>
      <dgm:t>
        <a:bodyPr/>
        <a:lstStyle/>
        <a:p>
          <a:endParaRPr lang="en-US"/>
        </a:p>
      </dgm:t>
    </dgm:pt>
    <dgm:pt modelId="{35B454AA-1AE3-4391-986F-A8ABD47A090D}" type="sibTrans" cxnId="{368C9051-03FC-4F13-991A-3544E7B177E6}">
      <dgm:prSet/>
      <dgm:spPr/>
      <dgm:t>
        <a:bodyPr/>
        <a:lstStyle/>
        <a:p>
          <a:endParaRPr lang="en-US"/>
        </a:p>
      </dgm:t>
    </dgm:pt>
    <dgm:pt modelId="{84C28D61-3DAF-4B81-80D4-CCA0D2945DB3}">
      <dgm:prSet/>
      <dgm:spPr/>
      <dgm:t>
        <a:bodyPr/>
        <a:lstStyle/>
        <a:p>
          <a:r>
            <a:rPr lang="en-US" dirty="0"/>
            <a:t>Uses which are not residential in nature shall follow the standards to ensure compatibility within the surrounding area.</a:t>
          </a:r>
        </a:p>
      </dgm:t>
    </dgm:pt>
    <dgm:pt modelId="{EA00415C-B99C-4980-A991-05B21A191D43}" type="parTrans" cxnId="{4CDE23C3-AED7-4826-83E1-E1EDFF4181AC}">
      <dgm:prSet/>
      <dgm:spPr/>
      <dgm:t>
        <a:bodyPr/>
        <a:lstStyle/>
        <a:p>
          <a:endParaRPr lang="en-US"/>
        </a:p>
      </dgm:t>
    </dgm:pt>
    <dgm:pt modelId="{36D857DA-D90A-4524-A186-9B3E18C50B52}" type="sibTrans" cxnId="{4CDE23C3-AED7-4826-83E1-E1EDFF4181AC}">
      <dgm:prSet/>
      <dgm:spPr/>
      <dgm:t>
        <a:bodyPr/>
        <a:lstStyle/>
        <a:p>
          <a:endParaRPr lang="en-US"/>
        </a:p>
      </dgm:t>
    </dgm:pt>
    <dgm:pt modelId="{9CFCDF39-4EEA-4D6F-A62B-C0D698226212}">
      <dgm:prSet/>
      <dgm:spPr/>
      <dgm:t>
        <a:bodyPr/>
        <a:lstStyle/>
        <a:p>
          <a:r>
            <a:rPr lang="en-US"/>
            <a:t>Hotels and Motels.</a:t>
          </a:r>
        </a:p>
      </dgm:t>
    </dgm:pt>
    <dgm:pt modelId="{D4579C81-90AE-43A8-9277-416142D63906}" type="parTrans" cxnId="{48A1A62B-16F9-44FB-ADF0-1FF657B4AB71}">
      <dgm:prSet/>
      <dgm:spPr/>
      <dgm:t>
        <a:bodyPr/>
        <a:lstStyle/>
        <a:p>
          <a:endParaRPr lang="en-US"/>
        </a:p>
      </dgm:t>
    </dgm:pt>
    <dgm:pt modelId="{75597662-5BE9-4C63-A392-7530D5A6461B}" type="sibTrans" cxnId="{48A1A62B-16F9-44FB-ADF0-1FF657B4AB71}">
      <dgm:prSet/>
      <dgm:spPr/>
      <dgm:t>
        <a:bodyPr/>
        <a:lstStyle/>
        <a:p>
          <a:endParaRPr lang="en-US"/>
        </a:p>
      </dgm:t>
    </dgm:pt>
    <dgm:pt modelId="{22BCC4F4-DF91-4572-A516-196C7E70CE2B}">
      <dgm:prSet/>
      <dgm:spPr/>
      <dgm:t>
        <a:bodyPr/>
        <a:lstStyle/>
        <a:p>
          <a:r>
            <a:rPr lang="en-US" dirty="0"/>
            <a:t>For hotels and motels within the CBD, the site design standards shall apply.</a:t>
          </a:r>
        </a:p>
      </dgm:t>
    </dgm:pt>
    <dgm:pt modelId="{24EE86F6-87C0-4A01-AFD2-8C9C8767E5F5}" type="parTrans" cxnId="{97E53B91-E12A-4950-9F64-56C581FB0C77}">
      <dgm:prSet/>
      <dgm:spPr/>
      <dgm:t>
        <a:bodyPr/>
        <a:lstStyle/>
        <a:p>
          <a:endParaRPr lang="en-US"/>
        </a:p>
      </dgm:t>
    </dgm:pt>
    <dgm:pt modelId="{2EC10A2D-D063-437C-910F-830BBA96AD3E}" type="sibTrans" cxnId="{97E53B91-E12A-4950-9F64-56C581FB0C77}">
      <dgm:prSet/>
      <dgm:spPr/>
      <dgm:t>
        <a:bodyPr/>
        <a:lstStyle/>
        <a:p>
          <a:endParaRPr lang="en-US"/>
        </a:p>
      </dgm:t>
    </dgm:pt>
    <dgm:pt modelId="{4656D49C-9460-4A69-96D3-DFCF11590DDE}">
      <dgm:prSet/>
      <dgm:spPr/>
      <dgm:t>
        <a:bodyPr/>
        <a:lstStyle/>
        <a:p>
          <a:r>
            <a:rPr lang="en-US" dirty="0"/>
            <a:t>Service Stations and Gasoline Sales.</a:t>
          </a:r>
        </a:p>
      </dgm:t>
    </dgm:pt>
    <dgm:pt modelId="{ADEDBEC7-393D-4561-B852-048F9021C95E}" type="parTrans" cxnId="{FE3E4404-3F36-4339-99B2-3E0DDB38AE5F}">
      <dgm:prSet/>
      <dgm:spPr/>
      <dgm:t>
        <a:bodyPr/>
        <a:lstStyle/>
        <a:p>
          <a:endParaRPr lang="en-US"/>
        </a:p>
      </dgm:t>
    </dgm:pt>
    <dgm:pt modelId="{310485EB-8F4B-42F5-A2B4-FCEA7AA92343}" type="sibTrans" cxnId="{FE3E4404-3F36-4339-99B2-3E0DDB38AE5F}">
      <dgm:prSet/>
      <dgm:spPr/>
      <dgm:t>
        <a:bodyPr/>
        <a:lstStyle/>
        <a:p>
          <a:endParaRPr lang="en-US"/>
        </a:p>
      </dgm:t>
    </dgm:pt>
    <dgm:pt modelId="{6C7E0707-0E3B-4593-B7F5-9F9FC3AF5A4D}">
      <dgm:prSet/>
      <dgm:spPr/>
      <dgm:t>
        <a:bodyPr/>
        <a:lstStyle/>
        <a:p>
          <a:r>
            <a:rPr lang="en-US" dirty="0"/>
            <a:t>Shall apply to the location, design, construction, operation and maintenance of a new construction automotive service stations and other gas dispensing and sales facilities.</a:t>
          </a:r>
        </a:p>
      </dgm:t>
    </dgm:pt>
    <dgm:pt modelId="{89B98AEF-CCC9-4A80-B2A0-D29A014E5BA2}" type="parTrans" cxnId="{25FD0CBB-0C6B-4BBB-BD03-97D233DE77FE}">
      <dgm:prSet/>
      <dgm:spPr/>
      <dgm:t>
        <a:bodyPr/>
        <a:lstStyle/>
        <a:p>
          <a:endParaRPr lang="en-US"/>
        </a:p>
      </dgm:t>
    </dgm:pt>
    <dgm:pt modelId="{EA14DBEE-E77B-46D0-B909-326B5B338236}" type="sibTrans" cxnId="{25FD0CBB-0C6B-4BBB-BD03-97D233DE77FE}">
      <dgm:prSet/>
      <dgm:spPr/>
      <dgm:t>
        <a:bodyPr/>
        <a:lstStyle/>
        <a:p>
          <a:endParaRPr lang="en-US"/>
        </a:p>
      </dgm:t>
    </dgm:pt>
    <dgm:pt modelId="{29CF8D44-17C8-43BB-BA55-D11120069EDC}">
      <dgm:prSet/>
      <dgm:spPr/>
      <dgm:t>
        <a:bodyPr/>
        <a:lstStyle/>
        <a:p>
          <a:r>
            <a:rPr lang="en-US" dirty="0"/>
            <a:t>Travel Trailor Parks and</a:t>
          </a:r>
        </a:p>
        <a:p>
          <a:r>
            <a:rPr lang="en-US" dirty="0"/>
            <a:t> Campgrounds.</a:t>
          </a:r>
        </a:p>
      </dgm:t>
    </dgm:pt>
    <dgm:pt modelId="{56B0181B-829F-4438-9E06-DC14D5BACD16}" type="parTrans" cxnId="{16C23F75-ED2A-4961-8140-96DC86354021}">
      <dgm:prSet/>
      <dgm:spPr/>
      <dgm:t>
        <a:bodyPr/>
        <a:lstStyle/>
        <a:p>
          <a:endParaRPr lang="en-US"/>
        </a:p>
      </dgm:t>
    </dgm:pt>
    <dgm:pt modelId="{649E22D0-CD4C-4BE8-B0DB-3693F4C5170B}" type="sibTrans" cxnId="{16C23F75-ED2A-4961-8140-96DC86354021}">
      <dgm:prSet/>
      <dgm:spPr/>
      <dgm:t>
        <a:bodyPr/>
        <a:lstStyle/>
        <a:p>
          <a:endParaRPr lang="en-US"/>
        </a:p>
      </dgm:t>
    </dgm:pt>
    <dgm:pt modelId="{CB8F45B3-3790-49F3-9236-65194BBA2CAD}">
      <dgm:prSet/>
      <dgm:spPr/>
      <dgm:t>
        <a:bodyPr/>
        <a:lstStyle/>
        <a:p>
          <a:r>
            <a:rPr lang="en-US" dirty="0"/>
            <a:t>RV Boat and Storage.</a:t>
          </a:r>
        </a:p>
      </dgm:t>
    </dgm:pt>
    <dgm:pt modelId="{1C065614-3360-4017-BEDF-739514E2D1EA}" type="sibTrans" cxnId="{BF0A782D-2C4D-4EC4-910F-195509D79EB6}">
      <dgm:prSet/>
      <dgm:spPr/>
      <dgm:t>
        <a:bodyPr/>
        <a:lstStyle/>
        <a:p>
          <a:endParaRPr lang="en-US"/>
        </a:p>
      </dgm:t>
    </dgm:pt>
    <dgm:pt modelId="{AAF7B31C-281A-4ED0-AD81-6794DAF77B59}" type="parTrans" cxnId="{BF0A782D-2C4D-4EC4-910F-195509D79EB6}">
      <dgm:prSet/>
      <dgm:spPr/>
      <dgm:t>
        <a:bodyPr/>
        <a:lstStyle/>
        <a:p>
          <a:endParaRPr lang="en-US"/>
        </a:p>
      </dgm:t>
    </dgm:pt>
    <dgm:pt modelId="{92D9C280-59E9-457C-A40D-F4DC156BDDCE}" type="pres">
      <dgm:prSet presAssocID="{A8C7E95B-132B-4BF4-B3C1-5399E438A8F1}" presName="root" presStyleCnt="0">
        <dgm:presLayoutVars>
          <dgm:dir/>
          <dgm:resizeHandles val="exact"/>
        </dgm:presLayoutVars>
      </dgm:prSet>
      <dgm:spPr/>
    </dgm:pt>
    <dgm:pt modelId="{3D17C311-39FC-4297-8D03-ADEFF2A83857}" type="pres">
      <dgm:prSet presAssocID="{5B284F7C-D697-4AB9-9270-524C1C9C63B6}" presName="compNode" presStyleCnt="0"/>
      <dgm:spPr/>
    </dgm:pt>
    <dgm:pt modelId="{F79CCA80-0BFE-491D-BAC4-025DBF9377F5}" type="pres">
      <dgm:prSet presAssocID="{5B284F7C-D697-4AB9-9270-524C1C9C63B6}" presName="bgRect" presStyleLbl="bgShp" presStyleIdx="0" presStyleCnt="7"/>
      <dgm:spPr/>
    </dgm:pt>
    <dgm:pt modelId="{18C45E06-1461-4982-B58D-65B3843BD16C}" type="pres">
      <dgm:prSet presAssocID="{5B284F7C-D697-4AB9-9270-524C1C9C63B6}"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me"/>
        </a:ext>
      </dgm:extLst>
    </dgm:pt>
    <dgm:pt modelId="{21A35E65-7D7F-4E0A-AADC-31FCC884416E}" type="pres">
      <dgm:prSet presAssocID="{5B284F7C-D697-4AB9-9270-524C1C9C63B6}" presName="spaceRect" presStyleCnt="0"/>
      <dgm:spPr/>
    </dgm:pt>
    <dgm:pt modelId="{91F33DC2-58B9-4F86-83F8-62D960103D87}" type="pres">
      <dgm:prSet presAssocID="{5B284F7C-D697-4AB9-9270-524C1C9C63B6}" presName="parTx" presStyleLbl="revTx" presStyleIdx="0" presStyleCnt="11">
        <dgm:presLayoutVars>
          <dgm:chMax val="0"/>
          <dgm:chPref val="0"/>
        </dgm:presLayoutVars>
      </dgm:prSet>
      <dgm:spPr/>
    </dgm:pt>
    <dgm:pt modelId="{301ACDCD-D848-4E76-B3DB-23CF937076B3}" type="pres">
      <dgm:prSet presAssocID="{5B284F7C-D697-4AB9-9270-524C1C9C63B6}" presName="desTx" presStyleLbl="revTx" presStyleIdx="1" presStyleCnt="11">
        <dgm:presLayoutVars/>
      </dgm:prSet>
      <dgm:spPr/>
    </dgm:pt>
    <dgm:pt modelId="{1E840EDF-C195-4A7E-9FD2-44818C671322}" type="pres">
      <dgm:prSet presAssocID="{678BAA7B-A576-427A-AE2D-5C63D58CBBD0}" presName="sibTrans" presStyleCnt="0"/>
      <dgm:spPr/>
    </dgm:pt>
    <dgm:pt modelId="{EA9265EC-4149-47CF-A76B-9238E255E021}" type="pres">
      <dgm:prSet presAssocID="{2915AB98-C5CA-4083-B1FB-6B90455B4EA7}" presName="compNode" presStyleCnt="0"/>
      <dgm:spPr/>
    </dgm:pt>
    <dgm:pt modelId="{3FA16325-13AA-428A-8318-3BCF2AF72D7B}" type="pres">
      <dgm:prSet presAssocID="{2915AB98-C5CA-4083-B1FB-6B90455B4EA7}" presName="bgRect" presStyleLbl="bgShp" presStyleIdx="1" presStyleCnt="7"/>
      <dgm:spPr/>
    </dgm:pt>
    <dgm:pt modelId="{A5541985-C05A-4426-B6C9-CDB1DBC339F7}" type="pres">
      <dgm:prSet presAssocID="{2915AB98-C5CA-4083-B1FB-6B90455B4EA7}"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nt"/>
        </a:ext>
      </dgm:extLst>
    </dgm:pt>
    <dgm:pt modelId="{8EC17AE6-D2CE-462F-AB77-429EBC700866}" type="pres">
      <dgm:prSet presAssocID="{2915AB98-C5CA-4083-B1FB-6B90455B4EA7}" presName="spaceRect" presStyleCnt="0"/>
      <dgm:spPr/>
    </dgm:pt>
    <dgm:pt modelId="{39E0786D-A479-4A5C-83DC-83EEE4D5B434}" type="pres">
      <dgm:prSet presAssocID="{2915AB98-C5CA-4083-B1FB-6B90455B4EA7}" presName="parTx" presStyleLbl="revTx" presStyleIdx="2" presStyleCnt="11">
        <dgm:presLayoutVars>
          <dgm:chMax val="0"/>
          <dgm:chPref val="0"/>
        </dgm:presLayoutVars>
      </dgm:prSet>
      <dgm:spPr/>
    </dgm:pt>
    <dgm:pt modelId="{66C532CC-FAD2-4D59-90CF-E1896D4F8ED3}" type="pres">
      <dgm:prSet presAssocID="{6F6BA156-CBFD-4B59-893C-9613A35763C2}" presName="sibTrans" presStyleCnt="0"/>
      <dgm:spPr/>
    </dgm:pt>
    <dgm:pt modelId="{B78A0BFC-A05C-48C3-B5BF-6CCE9A54664F}" type="pres">
      <dgm:prSet presAssocID="{3DA316D6-A175-45D2-B4D8-420AAEA2FC87}" presName="compNode" presStyleCnt="0"/>
      <dgm:spPr/>
    </dgm:pt>
    <dgm:pt modelId="{D9F836BB-D150-4475-B3CC-52846A70FE33}" type="pres">
      <dgm:prSet presAssocID="{3DA316D6-A175-45D2-B4D8-420AAEA2FC87}" presName="bgRect" presStyleLbl="bgShp" presStyleIdx="2" presStyleCnt="7"/>
      <dgm:spPr/>
    </dgm:pt>
    <dgm:pt modelId="{CE3750E3-9389-49F2-AB6F-19D36C2913DE}" type="pres">
      <dgm:prSet presAssocID="{3DA316D6-A175-45D2-B4D8-420AAEA2FC87}"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ity"/>
        </a:ext>
      </dgm:extLst>
    </dgm:pt>
    <dgm:pt modelId="{E3AD237B-DCF8-412B-8E5C-DC5D275C23DD}" type="pres">
      <dgm:prSet presAssocID="{3DA316D6-A175-45D2-B4D8-420AAEA2FC87}" presName="spaceRect" presStyleCnt="0"/>
      <dgm:spPr/>
    </dgm:pt>
    <dgm:pt modelId="{91A56B61-A5D7-4E3B-A449-15DD6322E161}" type="pres">
      <dgm:prSet presAssocID="{3DA316D6-A175-45D2-B4D8-420AAEA2FC87}" presName="parTx" presStyleLbl="revTx" presStyleIdx="3" presStyleCnt="11">
        <dgm:presLayoutVars>
          <dgm:chMax val="0"/>
          <dgm:chPref val="0"/>
        </dgm:presLayoutVars>
      </dgm:prSet>
      <dgm:spPr/>
    </dgm:pt>
    <dgm:pt modelId="{368F049A-B0D0-4865-84B6-E9299262769D}" type="pres">
      <dgm:prSet presAssocID="{3DA316D6-A175-45D2-B4D8-420AAEA2FC87}" presName="desTx" presStyleLbl="revTx" presStyleIdx="4" presStyleCnt="11">
        <dgm:presLayoutVars/>
      </dgm:prSet>
      <dgm:spPr/>
    </dgm:pt>
    <dgm:pt modelId="{4BAB0E6F-080B-4114-A81A-45871307EBDD}" type="pres">
      <dgm:prSet presAssocID="{35B454AA-1AE3-4391-986F-A8ABD47A090D}" presName="sibTrans" presStyleCnt="0"/>
      <dgm:spPr/>
    </dgm:pt>
    <dgm:pt modelId="{99875A89-9C7D-4E66-99AA-701FD2007D31}" type="pres">
      <dgm:prSet presAssocID="{9CFCDF39-4EEA-4D6F-A62B-C0D698226212}" presName="compNode" presStyleCnt="0"/>
      <dgm:spPr/>
    </dgm:pt>
    <dgm:pt modelId="{BBBFB101-4221-46A1-BAD4-3EB335D60734}" type="pres">
      <dgm:prSet presAssocID="{9CFCDF39-4EEA-4D6F-A62B-C0D698226212}" presName="bgRect" presStyleLbl="bgShp" presStyleIdx="3" presStyleCnt="7"/>
      <dgm:spPr/>
    </dgm:pt>
    <dgm:pt modelId="{F057F4C7-DA3A-4D47-986D-CDE1C3129876}" type="pres">
      <dgm:prSet presAssocID="{9CFCDF39-4EEA-4D6F-A62B-C0D698226212}"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ilding"/>
        </a:ext>
      </dgm:extLst>
    </dgm:pt>
    <dgm:pt modelId="{B89F9E04-2CAB-4794-9F46-E4DD5011FE46}" type="pres">
      <dgm:prSet presAssocID="{9CFCDF39-4EEA-4D6F-A62B-C0D698226212}" presName="spaceRect" presStyleCnt="0"/>
      <dgm:spPr/>
    </dgm:pt>
    <dgm:pt modelId="{EEDCD926-636E-4DC7-910F-FFD75B677233}" type="pres">
      <dgm:prSet presAssocID="{9CFCDF39-4EEA-4D6F-A62B-C0D698226212}" presName="parTx" presStyleLbl="revTx" presStyleIdx="5" presStyleCnt="11">
        <dgm:presLayoutVars>
          <dgm:chMax val="0"/>
          <dgm:chPref val="0"/>
        </dgm:presLayoutVars>
      </dgm:prSet>
      <dgm:spPr/>
    </dgm:pt>
    <dgm:pt modelId="{7FD20645-315E-46A6-A765-0100659C48FE}" type="pres">
      <dgm:prSet presAssocID="{9CFCDF39-4EEA-4D6F-A62B-C0D698226212}" presName="desTx" presStyleLbl="revTx" presStyleIdx="6" presStyleCnt="11">
        <dgm:presLayoutVars/>
      </dgm:prSet>
      <dgm:spPr/>
    </dgm:pt>
    <dgm:pt modelId="{626093F4-0D6E-4005-ACFE-208D54BC3D27}" type="pres">
      <dgm:prSet presAssocID="{75597662-5BE9-4C63-A392-7530D5A6461B}" presName="sibTrans" presStyleCnt="0"/>
      <dgm:spPr/>
    </dgm:pt>
    <dgm:pt modelId="{F0E86711-5066-4CA1-9ECC-5F6AD65177A0}" type="pres">
      <dgm:prSet presAssocID="{CB8F45B3-3790-49F3-9236-65194BBA2CAD}" presName="compNode" presStyleCnt="0"/>
      <dgm:spPr/>
    </dgm:pt>
    <dgm:pt modelId="{BD2C045E-E221-4151-82DC-DBC9422F4869}" type="pres">
      <dgm:prSet presAssocID="{CB8F45B3-3790-49F3-9236-65194BBA2CAD}" presName="bgRect" presStyleLbl="bgShp" presStyleIdx="4" presStyleCnt="7"/>
      <dgm:spPr/>
    </dgm:pt>
    <dgm:pt modelId="{EFEEA58A-2EA0-4158-B108-0C4050AF6F17}" type="pres">
      <dgm:prSet presAssocID="{CB8F45B3-3790-49F3-9236-65194BBA2CAD}"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oat Launch"/>
        </a:ext>
      </dgm:extLst>
    </dgm:pt>
    <dgm:pt modelId="{176012B2-AE88-4F38-98E4-880A475190C6}" type="pres">
      <dgm:prSet presAssocID="{CB8F45B3-3790-49F3-9236-65194BBA2CAD}" presName="spaceRect" presStyleCnt="0"/>
      <dgm:spPr/>
    </dgm:pt>
    <dgm:pt modelId="{1004684A-EDDB-48D5-9B57-F8DB8ED6AEEE}" type="pres">
      <dgm:prSet presAssocID="{CB8F45B3-3790-49F3-9236-65194BBA2CAD}" presName="parTx" presStyleLbl="revTx" presStyleIdx="7" presStyleCnt="11">
        <dgm:presLayoutVars>
          <dgm:chMax val="0"/>
          <dgm:chPref val="0"/>
        </dgm:presLayoutVars>
      </dgm:prSet>
      <dgm:spPr/>
    </dgm:pt>
    <dgm:pt modelId="{B5C6FAFF-D47F-4973-9F2B-70B9F24D51AF}" type="pres">
      <dgm:prSet presAssocID="{1C065614-3360-4017-BEDF-739514E2D1EA}" presName="sibTrans" presStyleCnt="0"/>
      <dgm:spPr/>
    </dgm:pt>
    <dgm:pt modelId="{5EEDBC2C-DE59-410F-A7ED-92DBF912DE2B}" type="pres">
      <dgm:prSet presAssocID="{4656D49C-9460-4A69-96D3-DFCF11590DDE}" presName="compNode" presStyleCnt="0"/>
      <dgm:spPr/>
    </dgm:pt>
    <dgm:pt modelId="{B04DBABF-5CBF-4B72-B896-E817DFA493E1}" type="pres">
      <dgm:prSet presAssocID="{4656D49C-9460-4A69-96D3-DFCF11590DDE}" presName="bgRect" presStyleLbl="bgShp" presStyleIdx="5" presStyleCnt="7"/>
      <dgm:spPr/>
    </dgm:pt>
    <dgm:pt modelId="{4B39B07C-56AC-4D71-8DCB-689919BEF134}" type="pres">
      <dgm:prSet presAssocID="{4656D49C-9460-4A69-96D3-DFCF11590DDE}"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ar"/>
        </a:ext>
      </dgm:extLst>
    </dgm:pt>
    <dgm:pt modelId="{7212D624-34EF-430E-AF81-4E834AF62314}" type="pres">
      <dgm:prSet presAssocID="{4656D49C-9460-4A69-96D3-DFCF11590DDE}" presName="spaceRect" presStyleCnt="0"/>
      <dgm:spPr/>
    </dgm:pt>
    <dgm:pt modelId="{89AA811E-A240-44AF-8555-CAA18F7FD49A}" type="pres">
      <dgm:prSet presAssocID="{4656D49C-9460-4A69-96D3-DFCF11590DDE}" presName="parTx" presStyleLbl="revTx" presStyleIdx="8" presStyleCnt="11">
        <dgm:presLayoutVars>
          <dgm:chMax val="0"/>
          <dgm:chPref val="0"/>
        </dgm:presLayoutVars>
      </dgm:prSet>
      <dgm:spPr/>
    </dgm:pt>
    <dgm:pt modelId="{AAF4AB62-C4E6-43CF-B03F-12D44D2564C6}" type="pres">
      <dgm:prSet presAssocID="{4656D49C-9460-4A69-96D3-DFCF11590DDE}" presName="desTx" presStyleLbl="revTx" presStyleIdx="9" presStyleCnt="11" custScaleY="85820" custLinFactNeighborY="8500">
        <dgm:presLayoutVars/>
      </dgm:prSet>
      <dgm:spPr/>
    </dgm:pt>
    <dgm:pt modelId="{81C67122-46E2-43FF-BA89-6141D3EABD98}" type="pres">
      <dgm:prSet presAssocID="{310485EB-8F4B-42F5-A2B4-FCEA7AA92343}" presName="sibTrans" presStyleCnt="0"/>
      <dgm:spPr/>
    </dgm:pt>
    <dgm:pt modelId="{003FAD8C-BBBB-4C8F-A8A0-989B9A97FF07}" type="pres">
      <dgm:prSet presAssocID="{29CF8D44-17C8-43BB-BA55-D11120069EDC}" presName="compNode" presStyleCnt="0"/>
      <dgm:spPr/>
    </dgm:pt>
    <dgm:pt modelId="{237E97C3-E494-48A8-B028-8F2041E50B24}" type="pres">
      <dgm:prSet presAssocID="{29CF8D44-17C8-43BB-BA55-D11120069EDC}" presName="bgRect" presStyleLbl="bgShp" presStyleIdx="6" presStyleCnt="7"/>
      <dgm:spPr/>
    </dgm:pt>
    <dgm:pt modelId="{C36A149B-2E9A-4784-9A12-0ADCEBCE7A58}" type="pres">
      <dgm:prSet presAssocID="{29CF8D44-17C8-43BB-BA55-D11120069EDC}"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Hill scene"/>
        </a:ext>
      </dgm:extLst>
    </dgm:pt>
    <dgm:pt modelId="{757B724F-932E-4BC0-A105-545D2D59C4B5}" type="pres">
      <dgm:prSet presAssocID="{29CF8D44-17C8-43BB-BA55-D11120069EDC}" presName="spaceRect" presStyleCnt="0"/>
      <dgm:spPr/>
    </dgm:pt>
    <dgm:pt modelId="{D3015906-7260-46CC-BFA6-637022B89CE3}" type="pres">
      <dgm:prSet presAssocID="{29CF8D44-17C8-43BB-BA55-D11120069EDC}" presName="parTx" presStyleLbl="revTx" presStyleIdx="10" presStyleCnt="11">
        <dgm:presLayoutVars>
          <dgm:chMax val="0"/>
          <dgm:chPref val="0"/>
        </dgm:presLayoutVars>
      </dgm:prSet>
      <dgm:spPr/>
    </dgm:pt>
  </dgm:ptLst>
  <dgm:cxnLst>
    <dgm:cxn modelId="{FE3E4404-3F36-4339-99B2-3E0DDB38AE5F}" srcId="{A8C7E95B-132B-4BF4-B3C1-5399E438A8F1}" destId="{4656D49C-9460-4A69-96D3-DFCF11590DDE}" srcOrd="5" destOrd="0" parTransId="{ADEDBEC7-393D-4561-B852-048F9021C95E}" sibTransId="{310485EB-8F4B-42F5-A2B4-FCEA7AA92343}"/>
    <dgm:cxn modelId="{48A1A62B-16F9-44FB-ADF0-1FF657B4AB71}" srcId="{A8C7E95B-132B-4BF4-B3C1-5399E438A8F1}" destId="{9CFCDF39-4EEA-4D6F-A62B-C0D698226212}" srcOrd="3" destOrd="0" parTransId="{D4579C81-90AE-43A8-9277-416142D63906}" sibTransId="{75597662-5BE9-4C63-A392-7530D5A6461B}"/>
    <dgm:cxn modelId="{BF0A782D-2C4D-4EC4-910F-195509D79EB6}" srcId="{A8C7E95B-132B-4BF4-B3C1-5399E438A8F1}" destId="{CB8F45B3-3790-49F3-9236-65194BBA2CAD}" srcOrd="4" destOrd="0" parTransId="{AAF7B31C-281A-4ED0-AD81-6794DAF77B59}" sibTransId="{1C065614-3360-4017-BEDF-739514E2D1EA}"/>
    <dgm:cxn modelId="{1B657C2D-1599-4C93-BF5B-127DD36738E0}" type="presOf" srcId="{CB8F45B3-3790-49F3-9236-65194BBA2CAD}" destId="{1004684A-EDDB-48D5-9B57-F8DB8ED6AEEE}" srcOrd="0" destOrd="0" presId="urn:microsoft.com/office/officeart/2018/2/layout/IconVerticalSolidList"/>
    <dgm:cxn modelId="{32A20631-089E-472D-A255-64D1E2F03051}" type="presOf" srcId="{5B284F7C-D697-4AB9-9270-524C1C9C63B6}" destId="{91F33DC2-58B9-4F86-83F8-62D960103D87}" srcOrd="0" destOrd="0" presId="urn:microsoft.com/office/officeart/2018/2/layout/IconVerticalSolidList"/>
    <dgm:cxn modelId="{FDB94734-D7B7-4E61-B445-4DD05DE56F74}" type="presOf" srcId="{9CFCDF39-4EEA-4D6F-A62B-C0D698226212}" destId="{EEDCD926-636E-4DC7-910F-FFD75B677233}" srcOrd="0" destOrd="0" presId="urn:microsoft.com/office/officeart/2018/2/layout/IconVerticalSolidList"/>
    <dgm:cxn modelId="{EB476E43-4A55-49E9-8522-563E8811E848}" srcId="{A8C7E95B-132B-4BF4-B3C1-5399E438A8F1}" destId="{5B284F7C-D697-4AB9-9270-524C1C9C63B6}" srcOrd="0" destOrd="0" parTransId="{0BB9FB8E-DEAA-4168-9558-52BD29491102}" sibTransId="{678BAA7B-A576-427A-AE2D-5C63D58CBBD0}"/>
    <dgm:cxn modelId="{E64C8743-BE88-4A8D-A412-51F4E6A64262}" type="presOf" srcId="{29CF8D44-17C8-43BB-BA55-D11120069EDC}" destId="{D3015906-7260-46CC-BFA6-637022B89CE3}" srcOrd="0" destOrd="0" presId="urn:microsoft.com/office/officeart/2018/2/layout/IconVerticalSolidList"/>
    <dgm:cxn modelId="{76B8D465-BFC5-4948-B3A3-84F3970469E3}" type="presOf" srcId="{84C28D61-3DAF-4B81-80D4-CCA0D2945DB3}" destId="{368F049A-B0D0-4865-84B6-E9299262769D}" srcOrd="0" destOrd="0" presId="urn:microsoft.com/office/officeart/2018/2/layout/IconVerticalSolidList"/>
    <dgm:cxn modelId="{6E45284B-9558-49B6-95F3-7ABD0D7CC5C4}" type="presOf" srcId="{B5EFB749-C51E-462E-B07E-3D7A46B28FEC}" destId="{301ACDCD-D848-4E76-B3DB-23CF937076B3}" srcOrd="0" destOrd="0" presId="urn:microsoft.com/office/officeart/2018/2/layout/IconVerticalSolidList"/>
    <dgm:cxn modelId="{368C9051-03FC-4F13-991A-3544E7B177E6}" srcId="{A8C7E95B-132B-4BF4-B3C1-5399E438A8F1}" destId="{3DA316D6-A175-45D2-B4D8-420AAEA2FC87}" srcOrd="2" destOrd="0" parTransId="{7780F13F-FF18-4AFE-9956-A8CF8F16EC7D}" sibTransId="{35B454AA-1AE3-4391-986F-A8ABD47A090D}"/>
    <dgm:cxn modelId="{16C23F75-ED2A-4961-8140-96DC86354021}" srcId="{A8C7E95B-132B-4BF4-B3C1-5399E438A8F1}" destId="{29CF8D44-17C8-43BB-BA55-D11120069EDC}" srcOrd="6" destOrd="0" parTransId="{56B0181B-829F-4438-9E06-DC14D5BACD16}" sibTransId="{649E22D0-CD4C-4BE8-B0DB-3693F4C5170B}"/>
    <dgm:cxn modelId="{53F29D86-4E6E-412B-BC58-D535385152FF}" type="presOf" srcId="{4656D49C-9460-4A69-96D3-DFCF11590DDE}" destId="{89AA811E-A240-44AF-8555-CAA18F7FD49A}" srcOrd="0" destOrd="0" presId="urn:microsoft.com/office/officeart/2018/2/layout/IconVerticalSolidList"/>
    <dgm:cxn modelId="{97E53B91-E12A-4950-9F64-56C581FB0C77}" srcId="{9CFCDF39-4EEA-4D6F-A62B-C0D698226212}" destId="{22BCC4F4-DF91-4572-A516-196C7E70CE2B}" srcOrd="0" destOrd="0" parTransId="{24EE86F6-87C0-4A01-AFD2-8C9C8767E5F5}" sibTransId="{2EC10A2D-D063-437C-910F-830BBA96AD3E}"/>
    <dgm:cxn modelId="{E192C3A4-1144-4B6C-835C-E217D0F55C9C}" type="presOf" srcId="{2915AB98-C5CA-4083-B1FB-6B90455B4EA7}" destId="{39E0786D-A479-4A5C-83DC-83EEE4D5B434}" srcOrd="0" destOrd="0" presId="urn:microsoft.com/office/officeart/2018/2/layout/IconVerticalSolidList"/>
    <dgm:cxn modelId="{25FD0CBB-0C6B-4BBB-BD03-97D233DE77FE}" srcId="{4656D49C-9460-4A69-96D3-DFCF11590DDE}" destId="{6C7E0707-0E3B-4593-B7F5-9F9FC3AF5A4D}" srcOrd="0" destOrd="0" parTransId="{89B98AEF-CCC9-4A80-B2A0-D29A014E5BA2}" sibTransId="{EA14DBEE-E77B-46D0-B909-326B5B338236}"/>
    <dgm:cxn modelId="{4126ACC0-3EA6-4915-ADBB-35F93FC7B474}" type="presOf" srcId="{22BCC4F4-DF91-4572-A516-196C7E70CE2B}" destId="{7FD20645-315E-46A6-A765-0100659C48FE}" srcOrd="0" destOrd="0" presId="urn:microsoft.com/office/officeart/2018/2/layout/IconVerticalSolidList"/>
    <dgm:cxn modelId="{4CDE23C3-AED7-4826-83E1-E1EDFF4181AC}" srcId="{3DA316D6-A175-45D2-B4D8-420AAEA2FC87}" destId="{84C28D61-3DAF-4B81-80D4-CCA0D2945DB3}" srcOrd="0" destOrd="0" parTransId="{EA00415C-B99C-4980-A991-05B21A191D43}" sibTransId="{36D857DA-D90A-4524-A186-9B3E18C50B52}"/>
    <dgm:cxn modelId="{CA7B66C8-9DEA-48BF-9020-DE9315B0FE42}" srcId="{5B284F7C-D697-4AB9-9270-524C1C9C63B6}" destId="{B5EFB749-C51E-462E-B07E-3D7A46B28FEC}" srcOrd="0" destOrd="0" parTransId="{89AF8B99-82DF-4AD8-BC0C-C2DAFB372B2B}" sibTransId="{4B907E27-7C9E-4EED-90D6-C8BE2D92958B}"/>
    <dgm:cxn modelId="{999BFED4-9494-4793-AEC9-B157CD7A38DC}" type="presOf" srcId="{3DA316D6-A175-45D2-B4D8-420AAEA2FC87}" destId="{91A56B61-A5D7-4E3B-A449-15DD6322E161}" srcOrd="0" destOrd="0" presId="urn:microsoft.com/office/officeart/2018/2/layout/IconVerticalSolidList"/>
    <dgm:cxn modelId="{B7E40CE5-6BA9-491D-B7AC-4AC5F6642E01}" type="presOf" srcId="{6C7E0707-0E3B-4593-B7F5-9F9FC3AF5A4D}" destId="{AAF4AB62-C4E6-43CF-B03F-12D44D2564C6}" srcOrd="0" destOrd="0" presId="urn:microsoft.com/office/officeart/2018/2/layout/IconVerticalSolidList"/>
    <dgm:cxn modelId="{CBA4DEFC-342E-465A-9678-A5242A6C9B70}" srcId="{A8C7E95B-132B-4BF4-B3C1-5399E438A8F1}" destId="{2915AB98-C5CA-4083-B1FB-6B90455B4EA7}" srcOrd="1" destOrd="0" parTransId="{E0704616-A18B-41FA-9AEA-6E482A47DABE}" sibTransId="{6F6BA156-CBFD-4B59-893C-9613A35763C2}"/>
    <dgm:cxn modelId="{3B963CFE-CF34-497C-805B-555AF3517759}" type="presOf" srcId="{A8C7E95B-132B-4BF4-B3C1-5399E438A8F1}" destId="{92D9C280-59E9-457C-A40D-F4DC156BDDCE}" srcOrd="0" destOrd="0" presId="urn:microsoft.com/office/officeart/2018/2/layout/IconVerticalSolidList"/>
    <dgm:cxn modelId="{D04C44EC-7C0E-42CB-8332-13CED7107ECA}" type="presParOf" srcId="{92D9C280-59E9-457C-A40D-F4DC156BDDCE}" destId="{3D17C311-39FC-4297-8D03-ADEFF2A83857}" srcOrd="0" destOrd="0" presId="urn:microsoft.com/office/officeart/2018/2/layout/IconVerticalSolidList"/>
    <dgm:cxn modelId="{2F570693-9EA4-4E6D-8198-102DB74CE342}" type="presParOf" srcId="{3D17C311-39FC-4297-8D03-ADEFF2A83857}" destId="{F79CCA80-0BFE-491D-BAC4-025DBF9377F5}" srcOrd="0" destOrd="0" presId="urn:microsoft.com/office/officeart/2018/2/layout/IconVerticalSolidList"/>
    <dgm:cxn modelId="{F64F4032-FB44-4683-980C-5642E3B308C9}" type="presParOf" srcId="{3D17C311-39FC-4297-8D03-ADEFF2A83857}" destId="{18C45E06-1461-4982-B58D-65B3843BD16C}" srcOrd="1" destOrd="0" presId="urn:microsoft.com/office/officeart/2018/2/layout/IconVerticalSolidList"/>
    <dgm:cxn modelId="{8F07A797-E3DD-46B4-AE67-FC350ED89C94}" type="presParOf" srcId="{3D17C311-39FC-4297-8D03-ADEFF2A83857}" destId="{21A35E65-7D7F-4E0A-AADC-31FCC884416E}" srcOrd="2" destOrd="0" presId="urn:microsoft.com/office/officeart/2018/2/layout/IconVerticalSolidList"/>
    <dgm:cxn modelId="{44381BD6-C55E-49E7-86EA-D77315283AC9}" type="presParOf" srcId="{3D17C311-39FC-4297-8D03-ADEFF2A83857}" destId="{91F33DC2-58B9-4F86-83F8-62D960103D87}" srcOrd="3" destOrd="0" presId="urn:microsoft.com/office/officeart/2018/2/layout/IconVerticalSolidList"/>
    <dgm:cxn modelId="{6B7E9664-6C0D-4261-A7A4-B4D551301D40}" type="presParOf" srcId="{3D17C311-39FC-4297-8D03-ADEFF2A83857}" destId="{301ACDCD-D848-4E76-B3DB-23CF937076B3}" srcOrd="4" destOrd="0" presId="urn:microsoft.com/office/officeart/2018/2/layout/IconVerticalSolidList"/>
    <dgm:cxn modelId="{52D39582-FF96-4EFE-A42C-413208BE3B8F}" type="presParOf" srcId="{92D9C280-59E9-457C-A40D-F4DC156BDDCE}" destId="{1E840EDF-C195-4A7E-9FD2-44818C671322}" srcOrd="1" destOrd="0" presId="urn:microsoft.com/office/officeart/2018/2/layout/IconVerticalSolidList"/>
    <dgm:cxn modelId="{195ADA54-03CD-4928-B2B4-3FBD31FD572D}" type="presParOf" srcId="{92D9C280-59E9-457C-A40D-F4DC156BDDCE}" destId="{EA9265EC-4149-47CF-A76B-9238E255E021}" srcOrd="2" destOrd="0" presId="urn:microsoft.com/office/officeart/2018/2/layout/IconVerticalSolidList"/>
    <dgm:cxn modelId="{90C2E5EB-12E7-4CE1-A9BB-DBBD00ED308A}" type="presParOf" srcId="{EA9265EC-4149-47CF-A76B-9238E255E021}" destId="{3FA16325-13AA-428A-8318-3BCF2AF72D7B}" srcOrd="0" destOrd="0" presId="urn:microsoft.com/office/officeart/2018/2/layout/IconVerticalSolidList"/>
    <dgm:cxn modelId="{1750ADEA-CBD8-4428-9291-D3EB5C5CC757}" type="presParOf" srcId="{EA9265EC-4149-47CF-A76B-9238E255E021}" destId="{A5541985-C05A-4426-B6C9-CDB1DBC339F7}" srcOrd="1" destOrd="0" presId="urn:microsoft.com/office/officeart/2018/2/layout/IconVerticalSolidList"/>
    <dgm:cxn modelId="{1242B1DE-AB32-499D-A5D1-78676EA74AF4}" type="presParOf" srcId="{EA9265EC-4149-47CF-A76B-9238E255E021}" destId="{8EC17AE6-D2CE-462F-AB77-429EBC700866}" srcOrd="2" destOrd="0" presId="urn:microsoft.com/office/officeart/2018/2/layout/IconVerticalSolidList"/>
    <dgm:cxn modelId="{53F66F7A-9615-4042-BD75-56DCB80B12CE}" type="presParOf" srcId="{EA9265EC-4149-47CF-A76B-9238E255E021}" destId="{39E0786D-A479-4A5C-83DC-83EEE4D5B434}" srcOrd="3" destOrd="0" presId="urn:microsoft.com/office/officeart/2018/2/layout/IconVerticalSolidList"/>
    <dgm:cxn modelId="{4656D42D-2EC5-43F0-A9F3-1F77D4886C52}" type="presParOf" srcId="{92D9C280-59E9-457C-A40D-F4DC156BDDCE}" destId="{66C532CC-FAD2-4D59-90CF-E1896D4F8ED3}" srcOrd="3" destOrd="0" presId="urn:microsoft.com/office/officeart/2018/2/layout/IconVerticalSolidList"/>
    <dgm:cxn modelId="{2364F64E-761C-474A-83AA-6CF4F5A9ABD0}" type="presParOf" srcId="{92D9C280-59E9-457C-A40D-F4DC156BDDCE}" destId="{B78A0BFC-A05C-48C3-B5BF-6CCE9A54664F}" srcOrd="4" destOrd="0" presId="urn:microsoft.com/office/officeart/2018/2/layout/IconVerticalSolidList"/>
    <dgm:cxn modelId="{3E11E57C-455E-43A9-83C9-A3000B2CEB86}" type="presParOf" srcId="{B78A0BFC-A05C-48C3-B5BF-6CCE9A54664F}" destId="{D9F836BB-D150-4475-B3CC-52846A70FE33}" srcOrd="0" destOrd="0" presId="urn:microsoft.com/office/officeart/2018/2/layout/IconVerticalSolidList"/>
    <dgm:cxn modelId="{D2C86089-A1E3-4E04-A29F-F02200259B9D}" type="presParOf" srcId="{B78A0BFC-A05C-48C3-B5BF-6CCE9A54664F}" destId="{CE3750E3-9389-49F2-AB6F-19D36C2913DE}" srcOrd="1" destOrd="0" presId="urn:microsoft.com/office/officeart/2018/2/layout/IconVerticalSolidList"/>
    <dgm:cxn modelId="{DD71B23E-EE9C-4416-B9F2-CEE9FA6A7982}" type="presParOf" srcId="{B78A0BFC-A05C-48C3-B5BF-6CCE9A54664F}" destId="{E3AD237B-DCF8-412B-8E5C-DC5D275C23DD}" srcOrd="2" destOrd="0" presId="urn:microsoft.com/office/officeart/2018/2/layout/IconVerticalSolidList"/>
    <dgm:cxn modelId="{6FDD6316-7C04-4E92-BB4D-AEEC28659743}" type="presParOf" srcId="{B78A0BFC-A05C-48C3-B5BF-6CCE9A54664F}" destId="{91A56B61-A5D7-4E3B-A449-15DD6322E161}" srcOrd="3" destOrd="0" presId="urn:microsoft.com/office/officeart/2018/2/layout/IconVerticalSolidList"/>
    <dgm:cxn modelId="{19B7BD77-223F-42A4-9EB3-18C8975EFBD7}" type="presParOf" srcId="{B78A0BFC-A05C-48C3-B5BF-6CCE9A54664F}" destId="{368F049A-B0D0-4865-84B6-E9299262769D}" srcOrd="4" destOrd="0" presId="urn:microsoft.com/office/officeart/2018/2/layout/IconVerticalSolidList"/>
    <dgm:cxn modelId="{1C305B48-552C-4E6E-A015-3EF5493B35F2}" type="presParOf" srcId="{92D9C280-59E9-457C-A40D-F4DC156BDDCE}" destId="{4BAB0E6F-080B-4114-A81A-45871307EBDD}" srcOrd="5" destOrd="0" presId="urn:microsoft.com/office/officeart/2018/2/layout/IconVerticalSolidList"/>
    <dgm:cxn modelId="{DA475A59-B0AF-4FCB-8F76-FE463B8A7C4C}" type="presParOf" srcId="{92D9C280-59E9-457C-A40D-F4DC156BDDCE}" destId="{99875A89-9C7D-4E66-99AA-701FD2007D31}" srcOrd="6" destOrd="0" presId="urn:microsoft.com/office/officeart/2018/2/layout/IconVerticalSolidList"/>
    <dgm:cxn modelId="{92598A75-E1C2-4B85-AF57-496D0B4047FC}" type="presParOf" srcId="{99875A89-9C7D-4E66-99AA-701FD2007D31}" destId="{BBBFB101-4221-46A1-BAD4-3EB335D60734}" srcOrd="0" destOrd="0" presId="urn:microsoft.com/office/officeart/2018/2/layout/IconVerticalSolidList"/>
    <dgm:cxn modelId="{44E7CA49-1381-4DF2-AD69-4B0F07DC8CCD}" type="presParOf" srcId="{99875A89-9C7D-4E66-99AA-701FD2007D31}" destId="{F057F4C7-DA3A-4D47-986D-CDE1C3129876}" srcOrd="1" destOrd="0" presId="urn:microsoft.com/office/officeart/2018/2/layout/IconVerticalSolidList"/>
    <dgm:cxn modelId="{D07B8D2D-F2F6-4D49-B9B4-2AADB935EC0E}" type="presParOf" srcId="{99875A89-9C7D-4E66-99AA-701FD2007D31}" destId="{B89F9E04-2CAB-4794-9F46-E4DD5011FE46}" srcOrd="2" destOrd="0" presId="urn:microsoft.com/office/officeart/2018/2/layout/IconVerticalSolidList"/>
    <dgm:cxn modelId="{5BB19EDC-546F-4976-914C-4E70C44C9276}" type="presParOf" srcId="{99875A89-9C7D-4E66-99AA-701FD2007D31}" destId="{EEDCD926-636E-4DC7-910F-FFD75B677233}" srcOrd="3" destOrd="0" presId="urn:microsoft.com/office/officeart/2018/2/layout/IconVerticalSolidList"/>
    <dgm:cxn modelId="{978CFBFA-3012-4CEE-8EC9-CB9F1ED7F12E}" type="presParOf" srcId="{99875A89-9C7D-4E66-99AA-701FD2007D31}" destId="{7FD20645-315E-46A6-A765-0100659C48FE}" srcOrd="4" destOrd="0" presId="urn:microsoft.com/office/officeart/2018/2/layout/IconVerticalSolidList"/>
    <dgm:cxn modelId="{A4A2B034-0634-4633-B928-AF8B937A264B}" type="presParOf" srcId="{92D9C280-59E9-457C-A40D-F4DC156BDDCE}" destId="{626093F4-0D6E-4005-ACFE-208D54BC3D27}" srcOrd="7" destOrd="0" presId="urn:microsoft.com/office/officeart/2018/2/layout/IconVerticalSolidList"/>
    <dgm:cxn modelId="{F62E3BDE-F5FB-4BFF-AE3F-108193800EDC}" type="presParOf" srcId="{92D9C280-59E9-457C-A40D-F4DC156BDDCE}" destId="{F0E86711-5066-4CA1-9ECC-5F6AD65177A0}" srcOrd="8" destOrd="0" presId="urn:microsoft.com/office/officeart/2018/2/layout/IconVerticalSolidList"/>
    <dgm:cxn modelId="{EC5207A9-F84F-4F9D-9292-5369365A589D}" type="presParOf" srcId="{F0E86711-5066-4CA1-9ECC-5F6AD65177A0}" destId="{BD2C045E-E221-4151-82DC-DBC9422F4869}" srcOrd="0" destOrd="0" presId="urn:microsoft.com/office/officeart/2018/2/layout/IconVerticalSolidList"/>
    <dgm:cxn modelId="{92911FED-9E23-4AA6-AC5B-3178EDC3DA0A}" type="presParOf" srcId="{F0E86711-5066-4CA1-9ECC-5F6AD65177A0}" destId="{EFEEA58A-2EA0-4158-B108-0C4050AF6F17}" srcOrd="1" destOrd="0" presId="urn:microsoft.com/office/officeart/2018/2/layout/IconVerticalSolidList"/>
    <dgm:cxn modelId="{30CBE4DA-07D0-4FA8-9EE6-6997C90856C6}" type="presParOf" srcId="{F0E86711-5066-4CA1-9ECC-5F6AD65177A0}" destId="{176012B2-AE88-4F38-98E4-880A475190C6}" srcOrd="2" destOrd="0" presId="urn:microsoft.com/office/officeart/2018/2/layout/IconVerticalSolidList"/>
    <dgm:cxn modelId="{2D54200C-61F5-4955-9413-70CED57F6331}" type="presParOf" srcId="{F0E86711-5066-4CA1-9ECC-5F6AD65177A0}" destId="{1004684A-EDDB-48D5-9B57-F8DB8ED6AEEE}" srcOrd="3" destOrd="0" presId="urn:microsoft.com/office/officeart/2018/2/layout/IconVerticalSolidList"/>
    <dgm:cxn modelId="{E18E31B3-117F-4AB3-8941-752C05FE1939}" type="presParOf" srcId="{92D9C280-59E9-457C-A40D-F4DC156BDDCE}" destId="{B5C6FAFF-D47F-4973-9F2B-70B9F24D51AF}" srcOrd="9" destOrd="0" presId="urn:microsoft.com/office/officeart/2018/2/layout/IconVerticalSolidList"/>
    <dgm:cxn modelId="{53D385A2-DA10-46DA-B1FC-5653A5DB6279}" type="presParOf" srcId="{92D9C280-59E9-457C-A40D-F4DC156BDDCE}" destId="{5EEDBC2C-DE59-410F-A7ED-92DBF912DE2B}" srcOrd="10" destOrd="0" presId="urn:microsoft.com/office/officeart/2018/2/layout/IconVerticalSolidList"/>
    <dgm:cxn modelId="{8606633D-F3E8-4266-BC49-4FA692C890A3}" type="presParOf" srcId="{5EEDBC2C-DE59-410F-A7ED-92DBF912DE2B}" destId="{B04DBABF-5CBF-4B72-B896-E817DFA493E1}" srcOrd="0" destOrd="0" presId="urn:microsoft.com/office/officeart/2018/2/layout/IconVerticalSolidList"/>
    <dgm:cxn modelId="{EE2FED18-4C49-4667-8D6C-FD2CF0E5B68E}" type="presParOf" srcId="{5EEDBC2C-DE59-410F-A7ED-92DBF912DE2B}" destId="{4B39B07C-56AC-4D71-8DCB-689919BEF134}" srcOrd="1" destOrd="0" presId="urn:microsoft.com/office/officeart/2018/2/layout/IconVerticalSolidList"/>
    <dgm:cxn modelId="{2091F74D-AD5F-414E-8592-101BD5C68242}" type="presParOf" srcId="{5EEDBC2C-DE59-410F-A7ED-92DBF912DE2B}" destId="{7212D624-34EF-430E-AF81-4E834AF62314}" srcOrd="2" destOrd="0" presId="urn:microsoft.com/office/officeart/2018/2/layout/IconVerticalSolidList"/>
    <dgm:cxn modelId="{C717E87C-E87D-483D-8959-CA274C0C1A21}" type="presParOf" srcId="{5EEDBC2C-DE59-410F-A7ED-92DBF912DE2B}" destId="{89AA811E-A240-44AF-8555-CAA18F7FD49A}" srcOrd="3" destOrd="0" presId="urn:microsoft.com/office/officeart/2018/2/layout/IconVerticalSolidList"/>
    <dgm:cxn modelId="{A53A73BF-FBD2-4ECE-B3F6-1F0388AFC360}" type="presParOf" srcId="{5EEDBC2C-DE59-410F-A7ED-92DBF912DE2B}" destId="{AAF4AB62-C4E6-43CF-B03F-12D44D2564C6}" srcOrd="4" destOrd="0" presId="urn:microsoft.com/office/officeart/2018/2/layout/IconVerticalSolidList"/>
    <dgm:cxn modelId="{04D71B69-9698-4DC7-BA3C-92B566829565}" type="presParOf" srcId="{92D9C280-59E9-457C-A40D-F4DC156BDDCE}" destId="{81C67122-46E2-43FF-BA89-6141D3EABD98}" srcOrd="11" destOrd="0" presId="urn:microsoft.com/office/officeart/2018/2/layout/IconVerticalSolidList"/>
    <dgm:cxn modelId="{56426DD3-9FA6-4C73-94AE-B7AF31013056}" type="presParOf" srcId="{92D9C280-59E9-457C-A40D-F4DC156BDDCE}" destId="{003FAD8C-BBBB-4C8F-A8A0-989B9A97FF07}" srcOrd="12" destOrd="0" presId="urn:microsoft.com/office/officeart/2018/2/layout/IconVerticalSolidList"/>
    <dgm:cxn modelId="{F9C4A151-AAA6-4B0B-B1EC-F7060B91181F}" type="presParOf" srcId="{003FAD8C-BBBB-4C8F-A8A0-989B9A97FF07}" destId="{237E97C3-E494-48A8-B028-8F2041E50B24}" srcOrd="0" destOrd="0" presId="urn:microsoft.com/office/officeart/2018/2/layout/IconVerticalSolidList"/>
    <dgm:cxn modelId="{B63893EC-CC51-487C-B89E-4E017D6A043D}" type="presParOf" srcId="{003FAD8C-BBBB-4C8F-A8A0-989B9A97FF07}" destId="{C36A149B-2E9A-4784-9A12-0ADCEBCE7A58}" srcOrd="1" destOrd="0" presId="urn:microsoft.com/office/officeart/2018/2/layout/IconVerticalSolidList"/>
    <dgm:cxn modelId="{7F2000E9-3F42-4F14-9F25-8EF2E749C218}" type="presParOf" srcId="{003FAD8C-BBBB-4C8F-A8A0-989B9A97FF07}" destId="{757B724F-932E-4BC0-A105-545D2D59C4B5}" srcOrd="2" destOrd="0" presId="urn:microsoft.com/office/officeart/2018/2/layout/IconVerticalSolidList"/>
    <dgm:cxn modelId="{DADDDE1C-A2C6-428B-B3FB-B6B1358C0E3F}" type="presParOf" srcId="{003FAD8C-BBBB-4C8F-A8A0-989B9A97FF07}" destId="{D3015906-7260-46CC-BFA6-637022B89CE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AF5D587-E269-4E60-8DE4-106FD4CBA1C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C231BBD-38E7-499C-BBB1-EF3034144BE7}">
      <dgm:prSet/>
      <dgm:spPr/>
      <dgm:t>
        <a:bodyPr/>
        <a:lstStyle/>
        <a:p>
          <a:pPr>
            <a:lnSpc>
              <a:spcPct val="100000"/>
            </a:lnSpc>
          </a:pPr>
          <a:r>
            <a:rPr lang="en-US" dirty="0"/>
            <a:t>Removed Daycares as permissible in Commercial Service (CS) zoning designation. </a:t>
          </a:r>
        </a:p>
      </dgm:t>
    </dgm:pt>
    <dgm:pt modelId="{F6507AF3-8AC2-4FA0-A088-76E7ED72F181}" type="parTrans" cxnId="{402FBE17-3346-411A-963F-2A7CBD1B469B}">
      <dgm:prSet/>
      <dgm:spPr/>
      <dgm:t>
        <a:bodyPr/>
        <a:lstStyle/>
        <a:p>
          <a:endParaRPr lang="en-US"/>
        </a:p>
      </dgm:t>
    </dgm:pt>
    <dgm:pt modelId="{7315E8DC-B123-4801-A7CE-033BED2D04DE}" type="sibTrans" cxnId="{402FBE17-3346-411A-963F-2A7CBD1B469B}">
      <dgm:prSet/>
      <dgm:spPr/>
      <dgm:t>
        <a:bodyPr/>
        <a:lstStyle/>
        <a:p>
          <a:endParaRPr lang="en-US"/>
        </a:p>
      </dgm:t>
    </dgm:pt>
    <dgm:pt modelId="{21262B8B-8D46-4CA7-B7FB-BFBCFFD1CC08}">
      <dgm:prSet/>
      <dgm:spPr/>
      <dgm:t>
        <a:bodyPr/>
        <a:lstStyle/>
        <a:p>
          <a:pPr>
            <a:lnSpc>
              <a:spcPct val="100000"/>
            </a:lnSpc>
          </a:pPr>
          <a:r>
            <a:rPr lang="en-US"/>
            <a:t>Making a user-friendly GIS Zoning Map.</a:t>
          </a:r>
        </a:p>
      </dgm:t>
    </dgm:pt>
    <dgm:pt modelId="{23017EBD-7853-4E4E-A127-6487CD44E137}" type="parTrans" cxnId="{AF9A0530-ACCD-4F31-86AD-C4CBD9BD15B1}">
      <dgm:prSet/>
      <dgm:spPr/>
      <dgm:t>
        <a:bodyPr/>
        <a:lstStyle/>
        <a:p>
          <a:endParaRPr lang="en-US"/>
        </a:p>
      </dgm:t>
    </dgm:pt>
    <dgm:pt modelId="{A80F5089-BA56-4363-9DB8-71DC6B4B8185}" type="sibTrans" cxnId="{AF9A0530-ACCD-4F31-86AD-C4CBD9BD15B1}">
      <dgm:prSet/>
      <dgm:spPr/>
      <dgm:t>
        <a:bodyPr/>
        <a:lstStyle/>
        <a:p>
          <a:endParaRPr lang="en-US"/>
        </a:p>
      </dgm:t>
    </dgm:pt>
    <dgm:pt modelId="{5839A5FE-A240-4B71-A8C8-111683C8E5CF}">
      <dgm:prSet/>
      <dgm:spPr/>
      <dgm:t>
        <a:bodyPr/>
        <a:lstStyle/>
        <a:p>
          <a:pPr>
            <a:lnSpc>
              <a:spcPct val="100000"/>
            </a:lnSpc>
          </a:pPr>
          <a:r>
            <a:rPr lang="en-US" dirty="0"/>
            <a:t>Consider revising some existing RS-1 zoning areas to the more appropriate RS-2 zoning area that more appropriately fits what is on the ground. Ex: East of Street in South </a:t>
          </a:r>
          <a:r>
            <a:rPr lang="en-US"/>
            <a:t>Jacksonville Beach - Atlantic </a:t>
          </a:r>
          <a:r>
            <a:rPr lang="en-US" dirty="0"/>
            <a:t>Shores</a:t>
          </a:r>
        </a:p>
      </dgm:t>
    </dgm:pt>
    <dgm:pt modelId="{809BD5B8-9098-4EE7-913E-B3BBCCF9DB5D}" type="parTrans" cxnId="{3350BDA6-FFE6-497C-9483-74AC66B49536}">
      <dgm:prSet/>
      <dgm:spPr/>
      <dgm:t>
        <a:bodyPr/>
        <a:lstStyle/>
        <a:p>
          <a:endParaRPr lang="en-US"/>
        </a:p>
      </dgm:t>
    </dgm:pt>
    <dgm:pt modelId="{2D545233-2F2A-405C-A841-F9A2913BFDAA}" type="sibTrans" cxnId="{3350BDA6-FFE6-497C-9483-74AC66B49536}">
      <dgm:prSet/>
      <dgm:spPr/>
      <dgm:t>
        <a:bodyPr/>
        <a:lstStyle/>
        <a:p>
          <a:endParaRPr lang="en-US"/>
        </a:p>
      </dgm:t>
    </dgm:pt>
    <dgm:pt modelId="{A12F02FD-16A1-43DA-B141-6CB6B79C8BB4}" type="pres">
      <dgm:prSet presAssocID="{9AF5D587-E269-4E60-8DE4-106FD4CBA1C0}" presName="root" presStyleCnt="0">
        <dgm:presLayoutVars>
          <dgm:dir/>
          <dgm:resizeHandles val="exact"/>
        </dgm:presLayoutVars>
      </dgm:prSet>
      <dgm:spPr/>
    </dgm:pt>
    <dgm:pt modelId="{BD5359BA-C0FD-46CB-BD96-2C1514804EB8}" type="pres">
      <dgm:prSet presAssocID="{8C231BBD-38E7-499C-BBB1-EF3034144BE7}" presName="compNode" presStyleCnt="0"/>
      <dgm:spPr/>
    </dgm:pt>
    <dgm:pt modelId="{DCA55517-E84B-49A6-BF15-A43447C2AA82}" type="pres">
      <dgm:prSet presAssocID="{8C231BBD-38E7-499C-BBB1-EF3034144BE7}" presName="bgRect" presStyleLbl="bgShp" presStyleIdx="0" presStyleCnt="3" custLinFactNeighborX="0"/>
      <dgm:spPr/>
    </dgm:pt>
    <dgm:pt modelId="{C7E462C5-5930-4B99-909D-7EE81B1BE66E}" type="pres">
      <dgm:prSet presAssocID="{8C231BBD-38E7-499C-BBB1-EF3034144BE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619352D9-662F-4066-8788-4AFCCC1B6B99}" type="pres">
      <dgm:prSet presAssocID="{8C231BBD-38E7-499C-BBB1-EF3034144BE7}" presName="spaceRect" presStyleCnt="0"/>
      <dgm:spPr/>
    </dgm:pt>
    <dgm:pt modelId="{C393BC4C-D2CC-4C8B-A74A-6FEC9C669895}" type="pres">
      <dgm:prSet presAssocID="{8C231BBD-38E7-499C-BBB1-EF3034144BE7}" presName="parTx" presStyleLbl="revTx" presStyleIdx="0" presStyleCnt="3">
        <dgm:presLayoutVars>
          <dgm:chMax val="0"/>
          <dgm:chPref val="0"/>
        </dgm:presLayoutVars>
      </dgm:prSet>
      <dgm:spPr/>
    </dgm:pt>
    <dgm:pt modelId="{481FEE63-AF38-4739-8753-0A92283CF30A}" type="pres">
      <dgm:prSet presAssocID="{7315E8DC-B123-4801-A7CE-033BED2D04DE}" presName="sibTrans" presStyleCnt="0"/>
      <dgm:spPr/>
    </dgm:pt>
    <dgm:pt modelId="{7ABB1404-C854-4303-8170-EC5E824749D2}" type="pres">
      <dgm:prSet presAssocID="{21262B8B-8D46-4CA7-B7FB-BFBCFFD1CC08}" presName="compNode" presStyleCnt="0"/>
      <dgm:spPr/>
    </dgm:pt>
    <dgm:pt modelId="{19872C2C-201D-45A7-BFBB-F9789C38ECB4}" type="pres">
      <dgm:prSet presAssocID="{21262B8B-8D46-4CA7-B7FB-BFBCFFD1CC08}" presName="bgRect" presStyleLbl="bgShp" presStyleIdx="1" presStyleCnt="3"/>
      <dgm:spPr/>
    </dgm:pt>
    <dgm:pt modelId="{D42FBE8E-6388-4D17-9470-9E5DF9764F1E}" type="pres">
      <dgm:prSet presAssocID="{21262B8B-8D46-4CA7-B7FB-BFBCFFD1CC0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p with pin"/>
        </a:ext>
      </dgm:extLst>
    </dgm:pt>
    <dgm:pt modelId="{0360A8CA-47F9-4E94-9F79-35C97FB62C72}" type="pres">
      <dgm:prSet presAssocID="{21262B8B-8D46-4CA7-B7FB-BFBCFFD1CC08}" presName="spaceRect" presStyleCnt="0"/>
      <dgm:spPr/>
    </dgm:pt>
    <dgm:pt modelId="{69FD778F-D1FE-48D7-BEC0-87CF258A1CB2}" type="pres">
      <dgm:prSet presAssocID="{21262B8B-8D46-4CA7-B7FB-BFBCFFD1CC08}" presName="parTx" presStyleLbl="revTx" presStyleIdx="1" presStyleCnt="3">
        <dgm:presLayoutVars>
          <dgm:chMax val="0"/>
          <dgm:chPref val="0"/>
        </dgm:presLayoutVars>
      </dgm:prSet>
      <dgm:spPr/>
    </dgm:pt>
    <dgm:pt modelId="{2E240838-4D97-4029-9E15-AA4483387F4A}" type="pres">
      <dgm:prSet presAssocID="{A80F5089-BA56-4363-9DB8-71DC6B4B8185}" presName="sibTrans" presStyleCnt="0"/>
      <dgm:spPr/>
    </dgm:pt>
    <dgm:pt modelId="{72467F51-9ECD-4368-B6FF-49C97175AC6F}" type="pres">
      <dgm:prSet presAssocID="{5839A5FE-A240-4B71-A8C8-111683C8E5CF}" presName="compNode" presStyleCnt="0"/>
      <dgm:spPr/>
    </dgm:pt>
    <dgm:pt modelId="{33940223-2623-4288-AF28-CBC7534216AA}" type="pres">
      <dgm:prSet presAssocID="{5839A5FE-A240-4B71-A8C8-111683C8E5CF}" presName="bgRect" presStyleLbl="bgShp" presStyleIdx="2" presStyleCnt="3"/>
      <dgm:spPr/>
    </dgm:pt>
    <dgm:pt modelId="{E448C9A8-5061-4C67-81A2-7B9E973B8120}" type="pres">
      <dgm:prSet presAssocID="{5839A5FE-A240-4B71-A8C8-111683C8E5C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resentation with Checklist"/>
        </a:ext>
      </dgm:extLst>
    </dgm:pt>
    <dgm:pt modelId="{9B85CC08-E463-4AFC-A169-FBB10FEFADB9}" type="pres">
      <dgm:prSet presAssocID="{5839A5FE-A240-4B71-A8C8-111683C8E5CF}" presName="spaceRect" presStyleCnt="0"/>
      <dgm:spPr/>
    </dgm:pt>
    <dgm:pt modelId="{4128B4FA-9C37-4E09-B65D-C69EE8263B3E}" type="pres">
      <dgm:prSet presAssocID="{5839A5FE-A240-4B71-A8C8-111683C8E5CF}" presName="parTx" presStyleLbl="revTx" presStyleIdx="2" presStyleCnt="3">
        <dgm:presLayoutVars>
          <dgm:chMax val="0"/>
          <dgm:chPref val="0"/>
        </dgm:presLayoutVars>
      </dgm:prSet>
      <dgm:spPr/>
    </dgm:pt>
  </dgm:ptLst>
  <dgm:cxnLst>
    <dgm:cxn modelId="{402FBE17-3346-411A-963F-2A7CBD1B469B}" srcId="{9AF5D587-E269-4E60-8DE4-106FD4CBA1C0}" destId="{8C231BBD-38E7-499C-BBB1-EF3034144BE7}" srcOrd="0" destOrd="0" parTransId="{F6507AF3-8AC2-4FA0-A088-76E7ED72F181}" sibTransId="{7315E8DC-B123-4801-A7CE-033BED2D04DE}"/>
    <dgm:cxn modelId="{AF9A0530-ACCD-4F31-86AD-C4CBD9BD15B1}" srcId="{9AF5D587-E269-4E60-8DE4-106FD4CBA1C0}" destId="{21262B8B-8D46-4CA7-B7FB-BFBCFFD1CC08}" srcOrd="1" destOrd="0" parTransId="{23017EBD-7853-4E4E-A127-6487CD44E137}" sibTransId="{A80F5089-BA56-4363-9DB8-71DC6B4B8185}"/>
    <dgm:cxn modelId="{752D3288-CF6B-4B7E-B5B0-875FCDD7D695}" type="presOf" srcId="{5839A5FE-A240-4B71-A8C8-111683C8E5CF}" destId="{4128B4FA-9C37-4E09-B65D-C69EE8263B3E}" srcOrd="0" destOrd="0" presId="urn:microsoft.com/office/officeart/2018/2/layout/IconVerticalSolidList"/>
    <dgm:cxn modelId="{3350BDA6-FFE6-497C-9483-74AC66B49536}" srcId="{9AF5D587-E269-4E60-8DE4-106FD4CBA1C0}" destId="{5839A5FE-A240-4B71-A8C8-111683C8E5CF}" srcOrd="2" destOrd="0" parTransId="{809BD5B8-9098-4EE7-913E-B3BBCCF9DB5D}" sibTransId="{2D545233-2F2A-405C-A841-F9A2913BFDAA}"/>
    <dgm:cxn modelId="{65F7F3AD-D6DF-426A-8E8A-FAB8E940430C}" type="presOf" srcId="{21262B8B-8D46-4CA7-B7FB-BFBCFFD1CC08}" destId="{69FD778F-D1FE-48D7-BEC0-87CF258A1CB2}" srcOrd="0" destOrd="0" presId="urn:microsoft.com/office/officeart/2018/2/layout/IconVerticalSolidList"/>
    <dgm:cxn modelId="{3AF233AF-06DF-4940-8A87-E3D03BBD285D}" type="presOf" srcId="{9AF5D587-E269-4E60-8DE4-106FD4CBA1C0}" destId="{A12F02FD-16A1-43DA-B141-6CB6B79C8BB4}" srcOrd="0" destOrd="0" presId="urn:microsoft.com/office/officeart/2018/2/layout/IconVerticalSolidList"/>
    <dgm:cxn modelId="{3664A5DB-C931-4F9E-B9D4-A9632631A30E}" type="presOf" srcId="{8C231BBD-38E7-499C-BBB1-EF3034144BE7}" destId="{C393BC4C-D2CC-4C8B-A74A-6FEC9C669895}" srcOrd="0" destOrd="0" presId="urn:microsoft.com/office/officeart/2018/2/layout/IconVerticalSolidList"/>
    <dgm:cxn modelId="{77547389-5D0A-4083-9569-5B1445CB0A06}" type="presParOf" srcId="{A12F02FD-16A1-43DA-B141-6CB6B79C8BB4}" destId="{BD5359BA-C0FD-46CB-BD96-2C1514804EB8}" srcOrd="0" destOrd="0" presId="urn:microsoft.com/office/officeart/2018/2/layout/IconVerticalSolidList"/>
    <dgm:cxn modelId="{EC851F6B-4F3F-4EE0-9DBA-3A9EE32CD74B}" type="presParOf" srcId="{BD5359BA-C0FD-46CB-BD96-2C1514804EB8}" destId="{DCA55517-E84B-49A6-BF15-A43447C2AA82}" srcOrd="0" destOrd="0" presId="urn:microsoft.com/office/officeart/2018/2/layout/IconVerticalSolidList"/>
    <dgm:cxn modelId="{5764D656-6492-4D1A-A245-90B777C4473E}" type="presParOf" srcId="{BD5359BA-C0FD-46CB-BD96-2C1514804EB8}" destId="{C7E462C5-5930-4B99-909D-7EE81B1BE66E}" srcOrd="1" destOrd="0" presId="urn:microsoft.com/office/officeart/2018/2/layout/IconVerticalSolidList"/>
    <dgm:cxn modelId="{FF539AFC-1780-4C73-96F3-4C7336FBD7BC}" type="presParOf" srcId="{BD5359BA-C0FD-46CB-BD96-2C1514804EB8}" destId="{619352D9-662F-4066-8788-4AFCCC1B6B99}" srcOrd="2" destOrd="0" presId="urn:microsoft.com/office/officeart/2018/2/layout/IconVerticalSolidList"/>
    <dgm:cxn modelId="{8220417E-129E-4808-866E-92997718CF12}" type="presParOf" srcId="{BD5359BA-C0FD-46CB-BD96-2C1514804EB8}" destId="{C393BC4C-D2CC-4C8B-A74A-6FEC9C669895}" srcOrd="3" destOrd="0" presId="urn:microsoft.com/office/officeart/2018/2/layout/IconVerticalSolidList"/>
    <dgm:cxn modelId="{EF00E09B-436E-45F4-B0F8-C14AF70E6DAD}" type="presParOf" srcId="{A12F02FD-16A1-43DA-B141-6CB6B79C8BB4}" destId="{481FEE63-AF38-4739-8753-0A92283CF30A}" srcOrd="1" destOrd="0" presId="urn:microsoft.com/office/officeart/2018/2/layout/IconVerticalSolidList"/>
    <dgm:cxn modelId="{064F0C67-BDB3-4076-B06D-CC932E196867}" type="presParOf" srcId="{A12F02FD-16A1-43DA-B141-6CB6B79C8BB4}" destId="{7ABB1404-C854-4303-8170-EC5E824749D2}" srcOrd="2" destOrd="0" presId="urn:microsoft.com/office/officeart/2018/2/layout/IconVerticalSolidList"/>
    <dgm:cxn modelId="{CC80DFCE-13C4-46C4-8F31-157993145DC1}" type="presParOf" srcId="{7ABB1404-C854-4303-8170-EC5E824749D2}" destId="{19872C2C-201D-45A7-BFBB-F9789C38ECB4}" srcOrd="0" destOrd="0" presId="urn:microsoft.com/office/officeart/2018/2/layout/IconVerticalSolidList"/>
    <dgm:cxn modelId="{457A26B2-5E59-4BBF-B788-9D0E2A5BB837}" type="presParOf" srcId="{7ABB1404-C854-4303-8170-EC5E824749D2}" destId="{D42FBE8E-6388-4D17-9470-9E5DF9764F1E}" srcOrd="1" destOrd="0" presId="urn:microsoft.com/office/officeart/2018/2/layout/IconVerticalSolidList"/>
    <dgm:cxn modelId="{07203A08-C15D-400A-B538-7144FFB2CBEC}" type="presParOf" srcId="{7ABB1404-C854-4303-8170-EC5E824749D2}" destId="{0360A8CA-47F9-4E94-9F79-35C97FB62C72}" srcOrd="2" destOrd="0" presId="urn:microsoft.com/office/officeart/2018/2/layout/IconVerticalSolidList"/>
    <dgm:cxn modelId="{2E1EA55B-8553-4FEA-B1F2-C1AAA15E72A0}" type="presParOf" srcId="{7ABB1404-C854-4303-8170-EC5E824749D2}" destId="{69FD778F-D1FE-48D7-BEC0-87CF258A1CB2}" srcOrd="3" destOrd="0" presId="urn:microsoft.com/office/officeart/2018/2/layout/IconVerticalSolidList"/>
    <dgm:cxn modelId="{30B160A0-B12C-4D36-89E5-CFC7E6F8F84A}" type="presParOf" srcId="{A12F02FD-16A1-43DA-B141-6CB6B79C8BB4}" destId="{2E240838-4D97-4029-9E15-AA4483387F4A}" srcOrd="3" destOrd="0" presId="urn:microsoft.com/office/officeart/2018/2/layout/IconVerticalSolidList"/>
    <dgm:cxn modelId="{C558D9C7-F496-442C-A443-9F633028BBC3}" type="presParOf" srcId="{A12F02FD-16A1-43DA-B141-6CB6B79C8BB4}" destId="{72467F51-9ECD-4368-B6FF-49C97175AC6F}" srcOrd="4" destOrd="0" presId="urn:microsoft.com/office/officeart/2018/2/layout/IconVerticalSolidList"/>
    <dgm:cxn modelId="{7B4CC38D-ACA5-4AE0-9902-10BCC8C653F9}" type="presParOf" srcId="{72467F51-9ECD-4368-B6FF-49C97175AC6F}" destId="{33940223-2623-4288-AF28-CBC7534216AA}" srcOrd="0" destOrd="0" presId="urn:microsoft.com/office/officeart/2018/2/layout/IconVerticalSolidList"/>
    <dgm:cxn modelId="{60ED4FB1-FA23-4E5F-89A1-C748DECECBD2}" type="presParOf" srcId="{72467F51-9ECD-4368-B6FF-49C97175AC6F}" destId="{E448C9A8-5061-4C67-81A2-7B9E973B8120}" srcOrd="1" destOrd="0" presId="urn:microsoft.com/office/officeart/2018/2/layout/IconVerticalSolidList"/>
    <dgm:cxn modelId="{E882AA43-F005-4176-B316-7045EA2CA2BC}" type="presParOf" srcId="{72467F51-9ECD-4368-B6FF-49C97175AC6F}" destId="{9B85CC08-E463-4AFC-A169-FBB10FEFADB9}" srcOrd="2" destOrd="0" presId="urn:microsoft.com/office/officeart/2018/2/layout/IconVerticalSolidList"/>
    <dgm:cxn modelId="{F618A464-50D3-47B4-9379-3703B4094EA4}" type="presParOf" srcId="{72467F51-9ECD-4368-B6FF-49C97175AC6F}" destId="{4128B4FA-9C37-4E09-B65D-C69EE8263B3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3C7B23-08BD-4FF3-8AD2-635F8E55D275}">
      <dsp:nvSpPr>
        <dsp:cNvPr id="0" name=""/>
        <dsp:cNvSpPr/>
      </dsp:nvSpPr>
      <dsp:spPr>
        <a:xfrm>
          <a:off x="1417" y="1354931"/>
          <a:ext cx="2763984" cy="1105593"/>
        </a:xfrm>
        <a:prstGeom prst="chevron">
          <a:avLst/>
        </a:prstGeom>
        <a:solidFill>
          <a:srgbClr val="42859E"/>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rgbClr val="FFFFFF"/>
              </a:solidFill>
              <a:latin typeface="Calibri" panose="020F0502020204030204"/>
              <a:ea typeface="+mn-ea"/>
              <a:cs typeface="+mn-cs"/>
            </a:rPr>
            <a:t>June – </a:t>
          </a:r>
        </a:p>
        <a:p>
          <a:pPr marL="0" lvl="0" indent="0" algn="ctr" defTabSz="666750">
            <a:lnSpc>
              <a:spcPct val="90000"/>
            </a:lnSpc>
            <a:spcBef>
              <a:spcPct val="0"/>
            </a:spcBef>
            <a:spcAft>
              <a:spcPct val="35000"/>
            </a:spcAft>
            <a:buNone/>
          </a:pPr>
          <a:r>
            <a:rPr lang="en-US" sz="1500" kern="1200" dirty="0">
              <a:solidFill>
                <a:srgbClr val="FFFFFF"/>
              </a:solidFill>
              <a:latin typeface="Calibri" panose="020F0502020204030204"/>
              <a:ea typeface="+mn-ea"/>
              <a:cs typeface="+mn-cs"/>
            </a:rPr>
            <a:t>December 2023</a:t>
          </a:r>
        </a:p>
      </dsp:txBody>
      <dsp:txXfrm>
        <a:off x="554214" y="1354931"/>
        <a:ext cx="1658391" cy="1105593"/>
      </dsp:txXfrm>
    </dsp:sp>
    <dsp:sp modelId="{9F352271-0A61-4572-B41F-E611AF319603}">
      <dsp:nvSpPr>
        <dsp:cNvPr id="0" name=""/>
        <dsp:cNvSpPr/>
      </dsp:nvSpPr>
      <dsp:spPr>
        <a:xfrm>
          <a:off x="2212605" y="1354931"/>
          <a:ext cx="2763984" cy="1105593"/>
        </a:xfrm>
        <a:prstGeom prst="chevron">
          <a:avLst/>
        </a:prstGeom>
        <a:solidFill>
          <a:srgbClr val="00B05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FFFFFF"/>
              </a:solidFill>
              <a:latin typeface="Calibri" panose="020F0502020204030204"/>
              <a:ea typeface="+mn-ea"/>
              <a:cs typeface="+mn-cs"/>
            </a:rPr>
            <a:t>December 2023 – July 2024</a:t>
          </a:r>
        </a:p>
      </dsp:txBody>
      <dsp:txXfrm>
        <a:off x="2765402" y="1354931"/>
        <a:ext cx="1658391" cy="1105593"/>
      </dsp:txXfrm>
    </dsp:sp>
    <dsp:sp modelId="{B8ADE315-EF6C-4DE0-8B10-DEEC1B9849F0}">
      <dsp:nvSpPr>
        <dsp:cNvPr id="0" name=""/>
        <dsp:cNvSpPr/>
      </dsp:nvSpPr>
      <dsp:spPr>
        <a:xfrm>
          <a:off x="4423793" y="1354931"/>
          <a:ext cx="2763984" cy="1105593"/>
        </a:xfrm>
        <a:prstGeom prst="chevron">
          <a:avLst/>
        </a:prstGeom>
        <a:solidFill>
          <a:srgbClr val="00B05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56007" rIns="28004" bIns="56007"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FFFFFF"/>
              </a:solidFill>
              <a:latin typeface="Calibri" panose="020F0502020204030204"/>
              <a:ea typeface="+mn-ea"/>
              <a:cs typeface="+mn-cs"/>
            </a:rPr>
            <a:t>August 2024</a:t>
          </a:r>
        </a:p>
      </dsp:txBody>
      <dsp:txXfrm>
        <a:off x="4976590" y="1354931"/>
        <a:ext cx="1658391" cy="1105593"/>
      </dsp:txXfrm>
    </dsp:sp>
    <dsp:sp modelId="{A6537911-BFC9-4108-B7C1-FC4B75E9890C}">
      <dsp:nvSpPr>
        <dsp:cNvPr id="0" name=""/>
        <dsp:cNvSpPr/>
      </dsp:nvSpPr>
      <dsp:spPr>
        <a:xfrm>
          <a:off x="6634980" y="1347523"/>
          <a:ext cx="2763984" cy="1105593"/>
        </a:xfrm>
        <a:prstGeom prst="chevron">
          <a:avLst/>
        </a:prstGeom>
        <a:solidFill>
          <a:srgbClr val="00B05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56007" rIns="28004" bIns="56007"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FFFFFF"/>
              </a:solidFill>
              <a:latin typeface="Calibri" panose="020F0502020204030204"/>
              <a:ea typeface="+mn-ea"/>
              <a:cs typeface="+mn-cs"/>
            </a:rPr>
            <a:t>October 2024 – November 2024</a:t>
          </a:r>
        </a:p>
      </dsp:txBody>
      <dsp:txXfrm>
        <a:off x="7187777" y="1347523"/>
        <a:ext cx="1658391" cy="1105593"/>
      </dsp:txXfrm>
    </dsp:sp>
    <dsp:sp modelId="{FDFCD6A1-5DAF-4F62-B43F-99179280D57B}">
      <dsp:nvSpPr>
        <dsp:cNvPr id="0" name=""/>
        <dsp:cNvSpPr/>
      </dsp:nvSpPr>
      <dsp:spPr>
        <a:xfrm>
          <a:off x="8846168" y="1347523"/>
          <a:ext cx="2763984" cy="1105593"/>
        </a:xfrm>
        <a:prstGeom prst="chevron">
          <a:avLst/>
        </a:prstGeom>
        <a:solidFill>
          <a:srgbClr val="00B05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56007" rIns="28004" bIns="56007"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FFFFFF"/>
              </a:solidFill>
              <a:latin typeface="Calibri" panose="020F0502020204030204"/>
              <a:ea typeface="+mn-ea"/>
              <a:cs typeface="+mn-cs"/>
            </a:rPr>
            <a:t>December 2024</a:t>
          </a:r>
        </a:p>
      </dsp:txBody>
      <dsp:txXfrm>
        <a:off x="9398965" y="1347523"/>
        <a:ext cx="1658391" cy="11055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B47434-1CAE-41BF-A24A-82E889139C96}">
      <dsp:nvSpPr>
        <dsp:cNvPr id="0" name=""/>
        <dsp:cNvSpPr/>
      </dsp:nvSpPr>
      <dsp:spPr>
        <a:xfrm rot="5400000">
          <a:off x="4503455" y="-1903966"/>
          <a:ext cx="549458" cy="449711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i="1" kern="1200" dirty="0"/>
            <a:t>Reductions for multi-modal transportation, landscaping, other types of parking design, etc.</a:t>
          </a:r>
          <a:endParaRPr lang="en-US" sz="1500" kern="1200" dirty="0"/>
        </a:p>
      </dsp:txBody>
      <dsp:txXfrm rot="-5400000">
        <a:off x="2529627" y="96684"/>
        <a:ext cx="4470293" cy="495814"/>
      </dsp:txXfrm>
    </dsp:sp>
    <dsp:sp modelId="{B5CC6E11-D0D3-4285-ABCC-7A66A230CDAB}">
      <dsp:nvSpPr>
        <dsp:cNvPr id="0" name=""/>
        <dsp:cNvSpPr/>
      </dsp:nvSpPr>
      <dsp:spPr>
        <a:xfrm>
          <a:off x="0" y="1179"/>
          <a:ext cx="2529627" cy="686823"/>
        </a:xfrm>
        <a:prstGeom prst="roundRect">
          <a:avLst/>
        </a:prstGeom>
        <a:solidFill>
          <a:srgbClr val="42859E"/>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dirty="0"/>
            <a:t>Parking Reductions</a:t>
          </a:r>
          <a:endParaRPr lang="en-US" sz="2300" kern="1200" dirty="0"/>
        </a:p>
      </dsp:txBody>
      <dsp:txXfrm>
        <a:off x="33528" y="34707"/>
        <a:ext cx="2462571" cy="619767"/>
      </dsp:txXfrm>
    </dsp:sp>
    <dsp:sp modelId="{AAFC70A2-4C3E-47C1-87A4-909CABCDD308}">
      <dsp:nvSpPr>
        <dsp:cNvPr id="0" name=""/>
        <dsp:cNvSpPr/>
      </dsp:nvSpPr>
      <dsp:spPr>
        <a:xfrm rot="5400000">
          <a:off x="4503455" y="-1182802"/>
          <a:ext cx="549458" cy="449711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i="1" kern="1200" dirty="0"/>
            <a:t>Flexibility for staff to make a determination on adequate parking for the proposed use and location.</a:t>
          </a:r>
          <a:endParaRPr lang="en-US" sz="1500" kern="1200" dirty="0"/>
        </a:p>
      </dsp:txBody>
      <dsp:txXfrm rot="-5400000">
        <a:off x="2529627" y="817848"/>
        <a:ext cx="4470293" cy="495814"/>
      </dsp:txXfrm>
    </dsp:sp>
    <dsp:sp modelId="{4635A248-F4AC-4806-9635-681831EA420E}">
      <dsp:nvSpPr>
        <dsp:cNvPr id="0" name=""/>
        <dsp:cNvSpPr/>
      </dsp:nvSpPr>
      <dsp:spPr>
        <a:xfrm>
          <a:off x="0" y="722343"/>
          <a:ext cx="2529627" cy="686823"/>
        </a:xfrm>
        <a:prstGeom prst="roundRect">
          <a:avLst/>
        </a:prstGeom>
        <a:solidFill>
          <a:srgbClr val="42859E"/>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a:t>Flexibility</a:t>
          </a:r>
          <a:r>
            <a:rPr lang="en-US" sz="2300" kern="1200"/>
            <a:t> </a:t>
          </a:r>
        </a:p>
      </dsp:txBody>
      <dsp:txXfrm>
        <a:off x="33528" y="755871"/>
        <a:ext cx="2462571" cy="619767"/>
      </dsp:txXfrm>
    </dsp:sp>
    <dsp:sp modelId="{552AC144-0957-4B14-8216-862705077EB4}">
      <dsp:nvSpPr>
        <dsp:cNvPr id="0" name=""/>
        <dsp:cNvSpPr/>
      </dsp:nvSpPr>
      <dsp:spPr>
        <a:xfrm rot="5400000">
          <a:off x="4503455" y="-461637"/>
          <a:ext cx="549458" cy="449711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i="1" kern="1200" dirty="0"/>
            <a:t>Revised the payment in lieu of option to be more practical. </a:t>
          </a:r>
          <a:endParaRPr lang="en-US" sz="1500" kern="1200" dirty="0"/>
        </a:p>
      </dsp:txBody>
      <dsp:txXfrm rot="-5400000">
        <a:off x="2529627" y="1539013"/>
        <a:ext cx="4470293" cy="495814"/>
      </dsp:txXfrm>
    </dsp:sp>
    <dsp:sp modelId="{1A2A7EAC-5403-4835-985F-F266715AEBEA}">
      <dsp:nvSpPr>
        <dsp:cNvPr id="0" name=""/>
        <dsp:cNvSpPr/>
      </dsp:nvSpPr>
      <dsp:spPr>
        <a:xfrm>
          <a:off x="0" y="1443508"/>
          <a:ext cx="2529627" cy="686823"/>
        </a:xfrm>
        <a:prstGeom prst="roundRect">
          <a:avLst/>
        </a:prstGeom>
        <a:solidFill>
          <a:srgbClr val="42859E"/>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dirty="0"/>
            <a:t>Payment in Lieu of</a:t>
          </a:r>
          <a:endParaRPr lang="en-US" sz="2300" kern="1200" dirty="0"/>
        </a:p>
      </dsp:txBody>
      <dsp:txXfrm>
        <a:off x="33528" y="1477036"/>
        <a:ext cx="2462571" cy="619767"/>
      </dsp:txXfrm>
    </dsp:sp>
    <dsp:sp modelId="{F1AFB283-9508-4859-AF73-FBD9853CC453}">
      <dsp:nvSpPr>
        <dsp:cNvPr id="0" name=""/>
        <dsp:cNvSpPr/>
      </dsp:nvSpPr>
      <dsp:spPr>
        <a:xfrm rot="5400000">
          <a:off x="4503455" y="259526"/>
          <a:ext cx="549458" cy="449711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i="1" kern="1200" dirty="0"/>
            <a:t>Limiting the maximum number of parked boats to two (2) per residence.</a:t>
          </a:r>
          <a:endParaRPr lang="en-US" sz="1500" kern="1200" dirty="0"/>
        </a:p>
      </dsp:txBody>
      <dsp:txXfrm rot="-5400000">
        <a:off x="2529627" y="2260176"/>
        <a:ext cx="4470293" cy="495814"/>
      </dsp:txXfrm>
    </dsp:sp>
    <dsp:sp modelId="{999130A2-F99D-4DB0-93CA-0CBEE6F080F4}">
      <dsp:nvSpPr>
        <dsp:cNvPr id="0" name=""/>
        <dsp:cNvSpPr/>
      </dsp:nvSpPr>
      <dsp:spPr>
        <a:xfrm>
          <a:off x="0" y="2164672"/>
          <a:ext cx="2529627" cy="686823"/>
        </a:xfrm>
        <a:prstGeom prst="roundRect">
          <a:avLst/>
        </a:prstGeom>
        <a:solidFill>
          <a:srgbClr val="42859E"/>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dirty="0"/>
            <a:t>Boat Parking</a:t>
          </a:r>
          <a:endParaRPr lang="en-US" sz="2300" kern="1200" dirty="0"/>
        </a:p>
      </dsp:txBody>
      <dsp:txXfrm>
        <a:off x="33528" y="2198200"/>
        <a:ext cx="2462571" cy="619767"/>
      </dsp:txXfrm>
    </dsp:sp>
    <dsp:sp modelId="{6C3D9457-AF12-4FD0-B171-4EFD3EA27BD2}">
      <dsp:nvSpPr>
        <dsp:cNvPr id="0" name=""/>
        <dsp:cNvSpPr/>
      </dsp:nvSpPr>
      <dsp:spPr>
        <a:xfrm rot="5400000">
          <a:off x="4503455" y="980690"/>
          <a:ext cx="549458" cy="449711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i="1" kern="1200" dirty="0"/>
            <a:t>Reduced the Required Parking to Reflect ITE Urban Standards, 50% blanket reduction, exemption zone</a:t>
          </a:r>
        </a:p>
      </dsp:txBody>
      <dsp:txXfrm rot="-5400000">
        <a:off x="2529627" y="2981340"/>
        <a:ext cx="4470293" cy="495814"/>
      </dsp:txXfrm>
    </dsp:sp>
    <dsp:sp modelId="{63C0B0BF-649F-4246-86A7-09C22AF14FFA}">
      <dsp:nvSpPr>
        <dsp:cNvPr id="0" name=""/>
        <dsp:cNvSpPr/>
      </dsp:nvSpPr>
      <dsp:spPr>
        <a:xfrm>
          <a:off x="0" y="2885836"/>
          <a:ext cx="2529627" cy="686823"/>
        </a:xfrm>
        <a:prstGeom prst="roundRect">
          <a:avLst/>
        </a:prstGeom>
        <a:solidFill>
          <a:srgbClr val="42859E"/>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dirty="0"/>
            <a:t>CBD Parking</a:t>
          </a:r>
        </a:p>
      </dsp:txBody>
      <dsp:txXfrm>
        <a:off x="33528" y="2919364"/>
        <a:ext cx="2462571" cy="619767"/>
      </dsp:txXfrm>
    </dsp:sp>
    <dsp:sp modelId="{4D79B711-C586-43EA-AFB4-71D4F1835C86}">
      <dsp:nvSpPr>
        <dsp:cNvPr id="0" name=""/>
        <dsp:cNvSpPr/>
      </dsp:nvSpPr>
      <dsp:spPr>
        <a:xfrm rot="5400000">
          <a:off x="4503455" y="1701855"/>
          <a:ext cx="549458" cy="449711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i="1" kern="1200" dirty="0"/>
            <a:t>Updated to reflect ITE Standards</a:t>
          </a:r>
        </a:p>
      </dsp:txBody>
      <dsp:txXfrm rot="-5400000">
        <a:off x="2529627" y="3702505"/>
        <a:ext cx="4470293" cy="495814"/>
      </dsp:txXfrm>
    </dsp:sp>
    <dsp:sp modelId="{EBA7CCEB-CFF9-49FD-B342-116E328697FB}">
      <dsp:nvSpPr>
        <dsp:cNvPr id="0" name=""/>
        <dsp:cNvSpPr/>
      </dsp:nvSpPr>
      <dsp:spPr>
        <a:xfrm>
          <a:off x="0" y="3607001"/>
          <a:ext cx="2529627" cy="686823"/>
        </a:xfrm>
        <a:prstGeom prst="roundRect">
          <a:avLst/>
        </a:prstGeom>
        <a:solidFill>
          <a:srgbClr val="42859E"/>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dirty="0"/>
            <a:t>Parking</a:t>
          </a:r>
        </a:p>
      </dsp:txBody>
      <dsp:txXfrm>
        <a:off x="33528" y="3640529"/>
        <a:ext cx="2462571" cy="6197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7ADBD-14F7-4804-AA3B-A3A95BB029FC}">
      <dsp:nvSpPr>
        <dsp:cNvPr id="0" name=""/>
        <dsp:cNvSpPr/>
      </dsp:nvSpPr>
      <dsp:spPr>
        <a:xfrm>
          <a:off x="0" y="0"/>
          <a:ext cx="837039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C8D76E-2C86-445E-B2D5-DA9592838235}">
      <dsp:nvSpPr>
        <dsp:cNvPr id="0" name=""/>
        <dsp:cNvSpPr/>
      </dsp:nvSpPr>
      <dsp:spPr>
        <a:xfrm>
          <a:off x="0" y="0"/>
          <a:ext cx="2021320" cy="586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kern="1200" dirty="0"/>
            <a:t>Accessory dwelling units are only permissible by conditional use and if located within RM-1 and RM-2 zoning districts.</a:t>
          </a:r>
        </a:p>
      </dsp:txBody>
      <dsp:txXfrm>
        <a:off x="0" y="0"/>
        <a:ext cx="2021320" cy="5866250"/>
      </dsp:txXfrm>
    </dsp:sp>
    <dsp:sp modelId="{BC4B8715-F08C-445C-9077-3A294E52523D}">
      <dsp:nvSpPr>
        <dsp:cNvPr id="0" name=""/>
        <dsp:cNvSpPr/>
      </dsp:nvSpPr>
      <dsp:spPr>
        <a:xfrm>
          <a:off x="2140254" y="30863"/>
          <a:ext cx="6224252" cy="617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i="1" kern="1200"/>
            <a:t>Parcel-</a:t>
          </a:r>
          <a:r>
            <a:rPr lang="en-US" sz="1700" kern="1200"/>
            <a:t>The subject parcel shall only contain one (1) single-family dwelling unit at the time of application.</a:t>
          </a:r>
        </a:p>
      </dsp:txBody>
      <dsp:txXfrm>
        <a:off x="2140254" y="30863"/>
        <a:ext cx="6224252" cy="617273"/>
      </dsp:txXfrm>
    </dsp:sp>
    <dsp:sp modelId="{0FD2C642-DB4C-4630-8DA3-1394C1490384}">
      <dsp:nvSpPr>
        <dsp:cNvPr id="0" name=""/>
        <dsp:cNvSpPr/>
      </dsp:nvSpPr>
      <dsp:spPr>
        <a:xfrm>
          <a:off x="2021320" y="648137"/>
          <a:ext cx="634318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AB1B55-A7BA-4017-B5E6-DCAA74CD2021}">
      <dsp:nvSpPr>
        <dsp:cNvPr id="0" name=""/>
        <dsp:cNvSpPr/>
      </dsp:nvSpPr>
      <dsp:spPr>
        <a:xfrm>
          <a:off x="2140254" y="679001"/>
          <a:ext cx="6224252" cy="617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i="1" kern="1200"/>
            <a:t>Minimum Lot Size:</a:t>
          </a:r>
          <a:r>
            <a:rPr lang="en-US" sz="1700" kern="1200"/>
            <a:t> 5,000 square feet</a:t>
          </a:r>
        </a:p>
      </dsp:txBody>
      <dsp:txXfrm>
        <a:off x="2140254" y="679001"/>
        <a:ext cx="6224252" cy="617273"/>
      </dsp:txXfrm>
    </dsp:sp>
    <dsp:sp modelId="{0ACBF095-2AE9-4468-A3D1-77443D5F2131}">
      <dsp:nvSpPr>
        <dsp:cNvPr id="0" name=""/>
        <dsp:cNvSpPr/>
      </dsp:nvSpPr>
      <dsp:spPr>
        <a:xfrm>
          <a:off x="2021320" y="1296275"/>
          <a:ext cx="634318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17828D-5FF1-4B76-AB17-6BC5D9528CC0}">
      <dsp:nvSpPr>
        <dsp:cNvPr id="0" name=""/>
        <dsp:cNvSpPr/>
      </dsp:nvSpPr>
      <dsp:spPr>
        <a:xfrm>
          <a:off x="2140254" y="1327138"/>
          <a:ext cx="6224252" cy="617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i="1" kern="1200" dirty="0"/>
            <a:t>Minimum Square Footage-</a:t>
          </a:r>
          <a:r>
            <a:rPr lang="en-US" sz="1700" kern="1200" dirty="0"/>
            <a:t> the ADU size shall be limited to 350-500 square feet</a:t>
          </a:r>
        </a:p>
      </dsp:txBody>
      <dsp:txXfrm>
        <a:off x="2140254" y="1327138"/>
        <a:ext cx="6224252" cy="617273"/>
      </dsp:txXfrm>
    </dsp:sp>
    <dsp:sp modelId="{EB957B4E-9F56-4826-AF1B-A14E3D848221}">
      <dsp:nvSpPr>
        <dsp:cNvPr id="0" name=""/>
        <dsp:cNvSpPr/>
      </dsp:nvSpPr>
      <dsp:spPr>
        <a:xfrm>
          <a:off x="2021320" y="1944412"/>
          <a:ext cx="634318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89BD4D-814D-40A2-B0ED-06F052DD23BB}">
      <dsp:nvSpPr>
        <dsp:cNvPr id="0" name=""/>
        <dsp:cNvSpPr/>
      </dsp:nvSpPr>
      <dsp:spPr>
        <a:xfrm>
          <a:off x="2140254" y="1975276"/>
          <a:ext cx="6224252" cy="617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i="1" kern="1200" dirty="0"/>
            <a:t>Minimum Parking Required</a:t>
          </a:r>
          <a:r>
            <a:rPr lang="en-US" sz="1700" kern="1200" dirty="0"/>
            <a:t>- one (1) space for the ADU and two (2) spaces for existing single-family dwelling unit (garage not enclosed)</a:t>
          </a:r>
        </a:p>
      </dsp:txBody>
      <dsp:txXfrm>
        <a:off x="2140254" y="1975276"/>
        <a:ext cx="6224252" cy="617273"/>
      </dsp:txXfrm>
    </dsp:sp>
    <dsp:sp modelId="{ACCAC49D-183A-45FF-A8C0-FC8CA1476A42}">
      <dsp:nvSpPr>
        <dsp:cNvPr id="0" name=""/>
        <dsp:cNvSpPr/>
      </dsp:nvSpPr>
      <dsp:spPr>
        <a:xfrm>
          <a:off x="2021320" y="2592550"/>
          <a:ext cx="634318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BEBC29-303C-4170-A9C8-9AC879010962}">
      <dsp:nvSpPr>
        <dsp:cNvPr id="0" name=""/>
        <dsp:cNvSpPr/>
      </dsp:nvSpPr>
      <dsp:spPr>
        <a:xfrm>
          <a:off x="2140254" y="2623413"/>
          <a:ext cx="6224252" cy="617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i="1" kern="1200"/>
            <a:t>Compatibility-</a:t>
          </a:r>
          <a:r>
            <a:rPr lang="en-US" sz="1700" kern="1200"/>
            <a:t> The ADU must be compatible in design and materials as the primary structure</a:t>
          </a:r>
        </a:p>
      </dsp:txBody>
      <dsp:txXfrm>
        <a:off x="2140254" y="2623413"/>
        <a:ext cx="6224252" cy="617273"/>
      </dsp:txXfrm>
    </dsp:sp>
    <dsp:sp modelId="{8FDBFB21-4B2B-422D-92AF-B7D5680A02C9}">
      <dsp:nvSpPr>
        <dsp:cNvPr id="0" name=""/>
        <dsp:cNvSpPr/>
      </dsp:nvSpPr>
      <dsp:spPr>
        <a:xfrm>
          <a:off x="2021320" y="3240687"/>
          <a:ext cx="634318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A3A442-F168-41BF-9E96-B34409AFA224}">
      <dsp:nvSpPr>
        <dsp:cNvPr id="0" name=""/>
        <dsp:cNvSpPr/>
      </dsp:nvSpPr>
      <dsp:spPr>
        <a:xfrm>
          <a:off x="2140254" y="3271551"/>
          <a:ext cx="6224252" cy="617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i="1" kern="1200"/>
            <a:t>Height-</a:t>
          </a:r>
          <a:r>
            <a:rPr lang="en-US" sz="1700" kern="1200"/>
            <a:t> shall not exceed fifteen (15) feet  in height</a:t>
          </a:r>
        </a:p>
      </dsp:txBody>
      <dsp:txXfrm>
        <a:off x="2140254" y="3271551"/>
        <a:ext cx="6224252" cy="617273"/>
      </dsp:txXfrm>
    </dsp:sp>
    <dsp:sp modelId="{120EBD48-D214-4A85-B777-17D155D86D91}">
      <dsp:nvSpPr>
        <dsp:cNvPr id="0" name=""/>
        <dsp:cNvSpPr/>
      </dsp:nvSpPr>
      <dsp:spPr>
        <a:xfrm>
          <a:off x="2021320" y="3888825"/>
          <a:ext cx="634318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2D5A45-4E80-4AAF-97EC-CD27A4E7B04B}">
      <dsp:nvSpPr>
        <dsp:cNvPr id="0" name=""/>
        <dsp:cNvSpPr/>
      </dsp:nvSpPr>
      <dsp:spPr>
        <a:xfrm>
          <a:off x="2140254" y="3919689"/>
          <a:ext cx="6224252" cy="617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i="1" kern="1200"/>
            <a:t>Permanency-</a:t>
          </a:r>
          <a:r>
            <a:rPr lang="en-US" sz="1700" kern="1200"/>
            <a:t>the structure shall be secured to the ground per Florida Building Code (as amended)</a:t>
          </a:r>
        </a:p>
      </dsp:txBody>
      <dsp:txXfrm>
        <a:off x="2140254" y="3919689"/>
        <a:ext cx="6224252" cy="617273"/>
      </dsp:txXfrm>
    </dsp:sp>
    <dsp:sp modelId="{ECF4ECD1-933B-484F-9640-D26E066A0275}">
      <dsp:nvSpPr>
        <dsp:cNvPr id="0" name=""/>
        <dsp:cNvSpPr/>
      </dsp:nvSpPr>
      <dsp:spPr>
        <a:xfrm>
          <a:off x="2021320" y="4536962"/>
          <a:ext cx="634318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68432E-20D1-421F-A26F-D16DC7851389}">
      <dsp:nvSpPr>
        <dsp:cNvPr id="0" name=""/>
        <dsp:cNvSpPr/>
      </dsp:nvSpPr>
      <dsp:spPr>
        <a:xfrm>
          <a:off x="2140254" y="4567826"/>
          <a:ext cx="6224252" cy="617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i="1" kern="1200"/>
            <a:t>Ownership-</a:t>
          </a:r>
          <a:r>
            <a:rPr lang="en-US" sz="1700" kern="1200"/>
            <a:t>   The existing single-family residence must be owner occupied and file a notarized affidavit to that effect.</a:t>
          </a:r>
        </a:p>
      </dsp:txBody>
      <dsp:txXfrm>
        <a:off x="2140254" y="4567826"/>
        <a:ext cx="6224252" cy="617273"/>
      </dsp:txXfrm>
    </dsp:sp>
    <dsp:sp modelId="{D928BEE1-DF08-43A5-AA23-B8FB98F6ACEC}">
      <dsp:nvSpPr>
        <dsp:cNvPr id="0" name=""/>
        <dsp:cNvSpPr/>
      </dsp:nvSpPr>
      <dsp:spPr>
        <a:xfrm>
          <a:off x="2021320" y="5185100"/>
          <a:ext cx="634318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B05B6D-DF1E-4DE9-B733-5359B46A1298}">
      <dsp:nvSpPr>
        <dsp:cNvPr id="0" name=""/>
        <dsp:cNvSpPr/>
      </dsp:nvSpPr>
      <dsp:spPr>
        <a:xfrm>
          <a:off x="2140254" y="5215964"/>
          <a:ext cx="6224252" cy="617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i="1" kern="1200"/>
            <a:t>Utilities-</a:t>
          </a:r>
          <a:r>
            <a:rPr lang="en-US" sz="1700" kern="1200"/>
            <a:t> There shall only be one (1) electrical meter and water meter for both the single-family residence and the ADU</a:t>
          </a:r>
        </a:p>
      </dsp:txBody>
      <dsp:txXfrm>
        <a:off x="2140254" y="5215964"/>
        <a:ext cx="6224252" cy="617273"/>
      </dsp:txXfrm>
    </dsp:sp>
    <dsp:sp modelId="{9F60DF79-0623-423C-B8D8-CD3B737675FF}">
      <dsp:nvSpPr>
        <dsp:cNvPr id="0" name=""/>
        <dsp:cNvSpPr/>
      </dsp:nvSpPr>
      <dsp:spPr>
        <a:xfrm>
          <a:off x="2021320" y="5833238"/>
          <a:ext cx="634318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77052D-1725-443E-986A-60050F71CF9A}">
      <dsp:nvSpPr>
        <dsp:cNvPr id="0" name=""/>
        <dsp:cNvSpPr/>
      </dsp:nvSpPr>
      <dsp:spPr>
        <a:xfrm>
          <a:off x="0" y="291276"/>
          <a:ext cx="6817187" cy="1068829"/>
        </a:xfrm>
        <a:prstGeom prst="roundRect">
          <a:avLst/>
        </a:prstGeom>
        <a:solidFill>
          <a:srgbClr val="42859E"/>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1" kern="1200" dirty="0"/>
            <a:t>Clarifying Supplemental Standards</a:t>
          </a:r>
          <a:endParaRPr lang="en-US" sz="3700" kern="1200" dirty="0"/>
        </a:p>
      </dsp:txBody>
      <dsp:txXfrm>
        <a:off x="52176" y="343452"/>
        <a:ext cx="6712835" cy="964477"/>
      </dsp:txXfrm>
    </dsp:sp>
    <dsp:sp modelId="{586BC44B-0E98-4DBC-8641-7D8A5207A124}">
      <dsp:nvSpPr>
        <dsp:cNvPr id="0" name=""/>
        <dsp:cNvSpPr/>
      </dsp:nvSpPr>
      <dsp:spPr>
        <a:xfrm>
          <a:off x="0" y="1360106"/>
          <a:ext cx="6817187" cy="450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6446" tIns="25400" rIns="142240" bIns="25400" numCol="1" spcCol="1270" anchor="t" anchorCtr="0">
          <a:noAutofit/>
        </a:bodyPr>
        <a:lstStyle/>
        <a:p>
          <a:pPr marL="228600" lvl="1" indent="-228600" algn="l" defTabSz="1022350">
            <a:lnSpc>
              <a:spcPct val="90000"/>
            </a:lnSpc>
            <a:spcBef>
              <a:spcPct val="0"/>
            </a:spcBef>
            <a:spcAft>
              <a:spcPct val="20000"/>
            </a:spcAft>
            <a:buFont typeface="+mj-lt"/>
            <a:buAutoNum type="arabicPeriod"/>
          </a:pPr>
          <a:r>
            <a:rPr lang="en-US" sz="2300" kern="1200" dirty="0"/>
            <a:t>Accessory Uses</a:t>
          </a:r>
        </a:p>
        <a:p>
          <a:pPr marL="457200" lvl="2" indent="-228600" algn="l" defTabSz="889000">
            <a:lnSpc>
              <a:spcPct val="90000"/>
            </a:lnSpc>
            <a:spcBef>
              <a:spcPct val="0"/>
            </a:spcBef>
            <a:spcAft>
              <a:spcPct val="20000"/>
            </a:spcAft>
            <a:buFont typeface="+mj-lt"/>
            <a:buAutoNum type="alphaLcParenR"/>
          </a:pPr>
          <a:r>
            <a:rPr lang="en-US" sz="2000" kern="1200" dirty="0"/>
            <a:t>Accessory building shall not exceed 625 square feet in ground floor area.</a:t>
          </a:r>
        </a:p>
        <a:p>
          <a:pPr marL="228600" lvl="1" indent="-228600" algn="l" defTabSz="1022350">
            <a:lnSpc>
              <a:spcPct val="90000"/>
            </a:lnSpc>
            <a:spcBef>
              <a:spcPct val="0"/>
            </a:spcBef>
            <a:spcAft>
              <a:spcPct val="20000"/>
            </a:spcAft>
            <a:buFont typeface="+mj-lt"/>
            <a:buAutoNum type="arabicPeriod"/>
          </a:pPr>
          <a:r>
            <a:rPr lang="en-US" sz="2300" kern="1200" dirty="0"/>
            <a:t>Boats and RVs</a:t>
          </a:r>
        </a:p>
        <a:p>
          <a:pPr marL="457200" lvl="2" indent="-228600" algn="l" defTabSz="889000">
            <a:lnSpc>
              <a:spcPct val="90000"/>
            </a:lnSpc>
            <a:spcBef>
              <a:spcPct val="0"/>
            </a:spcBef>
            <a:spcAft>
              <a:spcPct val="20000"/>
            </a:spcAft>
            <a:buFont typeface="+mj-lt"/>
            <a:buAutoNum type="alphaLcParenR"/>
          </a:pPr>
          <a:r>
            <a:rPr lang="en-US" sz="2000" kern="1200" dirty="0"/>
            <a:t>Parking of heavy vehicles in RS-1, RS-2, RS-3, and RM-2 or residential uses in RD or PUD.</a:t>
          </a:r>
        </a:p>
        <a:p>
          <a:pPr marL="685800" lvl="3" indent="-228600" algn="l" defTabSz="889000">
            <a:lnSpc>
              <a:spcPct val="90000"/>
            </a:lnSpc>
            <a:spcBef>
              <a:spcPct val="0"/>
            </a:spcBef>
            <a:spcAft>
              <a:spcPct val="20000"/>
            </a:spcAft>
            <a:buFont typeface="+mj-lt"/>
            <a:buAutoNum type="romanLcPeriod"/>
          </a:pPr>
          <a:r>
            <a:rPr lang="en-US" sz="2000" kern="1200" dirty="0"/>
            <a:t>No more than 2 boats per residential lot.</a:t>
          </a:r>
        </a:p>
        <a:p>
          <a:pPr marL="228600" lvl="1" indent="-228600" algn="l" defTabSz="1022350">
            <a:lnSpc>
              <a:spcPct val="90000"/>
            </a:lnSpc>
            <a:spcBef>
              <a:spcPct val="0"/>
            </a:spcBef>
            <a:spcAft>
              <a:spcPct val="20000"/>
            </a:spcAft>
            <a:buFont typeface="+mj-lt"/>
            <a:buAutoNum type="arabicPeriod"/>
          </a:pPr>
          <a:r>
            <a:rPr lang="en-US" sz="2300" kern="1200" dirty="0"/>
            <a:t>Fences</a:t>
          </a:r>
        </a:p>
        <a:p>
          <a:pPr marL="457200" lvl="2" indent="-228600" algn="l" defTabSz="889000">
            <a:lnSpc>
              <a:spcPct val="90000"/>
            </a:lnSpc>
            <a:spcBef>
              <a:spcPct val="0"/>
            </a:spcBef>
            <a:spcAft>
              <a:spcPct val="20000"/>
            </a:spcAft>
            <a:buFont typeface="+mj-lt"/>
            <a:buAutoNum type="alphaLcParenR"/>
          </a:pPr>
          <a:r>
            <a:rPr lang="en-US" sz="2000" kern="1200" dirty="0"/>
            <a:t>Limited to up to two (2) feet above the allowed six (6) feet.</a:t>
          </a:r>
        </a:p>
        <a:p>
          <a:pPr marL="457200" lvl="2" indent="-228600" algn="l" defTabSz="889000">
            <a:lnSpc>
              <a:spcPct val="90000"/>
            </a:lnSpc>
            <a:spcBef>
              <a:spcPct val="0"/>
            </a:spcBef>
            <a:spcAft>
              <a:spcPct val="20000"/>
            </a:spcAft>
            <a:buFont typeface="+mj-lt"/>
            <a:buAutoNum type="alphaLcParenR"/>
          </a:pPr>
          <a:r>
            <a:rPr lang="en-US" sz="2000" kern="1200" dirty="0"/>
            <a:t>The additional height shall be composed of either lattice or slats to allow visibility above six (6) feet. </a:t>
          </a:r>
        </a:p>
        <a:p>
          <a:pPr marL="228600" lvl="1" indent="-228600" algn="l" defTabSz="1022350">
            <a:lnSpc>
              <a:spcPct val="90000"/>
            </a:lnSpc>
            <a:spcBef>
              <a:spcPct val="0"/>
            </a:spcBef>
            <a:spcAft>
              <a:spcPct val="20000"/>
            </a:spcAft>
            <a:buFont typeface="+mj-lt"/>
            <a:buAutoNum type="arabicPeriod"/>
          </a:pPr>
          <a:r>
            <a:rPr lang="en-US" sz="2300" kern="1200" dirty="0"/>
            <a:t>Balcony Encroachments may be allowed within 2 ft of the setback</a:t>
          </a:r>
        </a:p>
      </dsp:txBody>
      <dsp:txXfrm>
        <a:off x="0" y="1360106"/>
        <a:ext cx="6817187" cy="45043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9CCA80-0BFE-491D-BAC4-025DBF9377F5}">
      <dsp:nvSpPr>
        <dsp:cNvPr id="0" name=""/>
        <dsp:cNvSpPr/>
      </dsp:nvSpPr>
      <dsp:spPr>
        <a:xfrm>
          <a:off x="0" y="3150"/>
          <a:ext cx="6254724" cy="6454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C45E06-1461-4982-B58D-65B3843BD16C}">
      <dsp:nvSpPr>
        <dsp:cNvPr id="0" name=""/>
        <dsp:cNvSpPr/>
      </dsp:nvSpPr>
      <dsp:spPr>
        <a:xfrm>
          <a:off x="195253" y="148380"/>
          <a:ext cx="355005" cy="3550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1F33DC2-58B9-4F86-83F8-62D960103D87}">
      <dsp:nvSpPr>
        <dsp:cNvPr id="0" name=""/>
        <dsp:cNvSpPr/>
      </dsp:nvSpPr>
      <dsp:spPr>
        <a:xfrm>
          <a:off x="745511" y="3150"/>
          <a:ext cx="2814625" cy="645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312" tIns="68312" rIns="68312" bIns="68312" numCol="1" spcCol="1270" anchor="ctr" anchorCtr="0">
          <a:noAutofit/>
        </a:bodyPr>
        <a:lstStyle/>
        <a:p>
          <a:pPr marL="0" lvl="0" indent="0" algn="l" defTabSz="666750">
            <a:lnSpc>
              <a:spcPct val="90000"/>
            </a:lnSpc>
            <a:spcBef>
              <a:spcPct val="0"/>
            </a:spcBef>
            <a:spcAft>
              <a:spcPct val="35000"/>
            </a:spcAft>
            <a:buNone/>
          </a:pPr>
          <a:r>
            <a:rPr lang="en-US" sz="1500" kern="1200"/>
            <a:t>Accessory Dwelling Units.</a:t>
          </a:r>
        </a:p>
      </dsp:txBody>
      <dsp:txXfrm>
        <a:off x="745511" y="3150"/>
        <a:ext cx="2814625" cy="645464"/>
      </dsp:txXfrm>
    </dsp:sp>
    <dsp:sp modelId="{301ACDCD-D848-4E76-B3DB-23CF937076B3}">
      <dsp:nvSpPr>
        <dsp:cNvPr id="0" name=""/>
        <dsp:cNvSpPr/>
      </dsp:nvSpPr>
      <dsp:spPr>
        <a:xfrm>
          <a:off x="3560137" y="3150"/>
          <a:ext cx="2693857" cy="645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312" tIns="68312" rIns="68312" bIns="68312" numCol="1" spcCol="1270" anchor="ctr" anchorCtr="0">
          <a:noAutofit/>
        </a:bodyPr>
        <a:lstStyle/>
        <a:p>
          <a:pPr marL="0" lvl="0" indent="0" algn="l" defTabSz="488950">
            <a:lnSpc>
              <a:spcPct val="90000"/>
            </a:lnSpc>
            <a:spcBef>
              <a:spcPct val="0"/>
            </a:spcBef>
            <a:spcAft>
              <a:spcPct val="35000"/>
            </a:spcAft>
            <a:buNone/>
          </a:pPr>
          <a:r>
            <a:rPr lang="en-US" sz="1100" kern="1200" dirty="0"/>
            <a:t>Only permissible by conditional use if located within RM-1 and RM-2 zoning districts.</a:t>
          </a:r>
        </a:p>
      </dsp:txBody>
      <dsp:txXfrm>
        <a:off x="3560137" y="3150"/>
        <a:ext cx="2693857" cy="645464"/>
      </dsp:txXfrm>
    </dsp:sp>
    <dsp:sp modelId="{3FA16325-13AA-428A-8318-3BCF2AF72D7B}">
      <dsp:nvSpPr>
        <dsp:cNvPr id="0" name=""/>
        <dsp:cNvSpPr/>
      </dsp:nvSpPr>
      <dsp:spPr>
        <a:xfrm>
          <a:off x="0" y="809981"/>
          <a:ext cx="6254724" cy="6454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541985-C05A-4426-B6C9-CDB1DBC339F7}">
      <dsp:nvSpPr>
        <dsp:cNvPr id="0" name=""/>
        <dsp:cNvSpPr/>
      </dsp:nvSpPr>
      <dsp:spPr>
        <a:xfrm>
          <a:off x="195253" y="955211"/>
          <a:ext cx="355005" cy="3550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9E0786D-A479-4A5C-83DC-83EEE4D5B434}">
      <dsp:nvSpPr>
        <dsp:cNvPr id="0" name=""/>
        <dsp:cNvSpPr/>
      </dsp:nvSpPr>
      <dsp:spPr>
        <a:xfrm>
          <a:off x="745511" y="809981"/>
          <a:ext cx="5508483" cy="645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312" tIns="68312" rIns="68312" bIns="68312" numCol="1" spcCol="1270" anchor="ctr" anchorCtr="0">
          <a:noAutofit/>
        </a:bodyPr>
        <a:lstStyle/>
        <a:p>
          <a:pPr marL="0" lvl="0" indent="0" algn="l" defTabSz="666750">
            <a:lnSpc>
              <a:spcPct val="90000"/>
            </a:lnSpc>
            <a:spcBef>
              <a:spcPct val="0"/>
            </a:spcBef>
            <a:spcAft>
              <a:spcPct val="35000"/>
            </a:spcAft>
            <a:buNone/>
          </a:pPr>
          <a:r>
            <a:rPr lang="en-US" sz="1500" kern="1200"/>
            <a:t>Camps and RV Parks</a:t>
          </a:r>
        </a:p>
      </dsp:txBody>
      <dsp:txXfrm>
        <a:off x="745511" y="809981"/>
        <a:ext cx="5508483" cy="645464"/>
      </dsp:txXfrm>
    </dsp:sp>
    <dsp:sp modelId="{D9F836BB-D150-4475-B3CC-52846A70FE33}">
      <dsp:nvSpPr>
        <dsp:cNvPr id="0" name=""/>
        <dsp:cNvSpPr/>
      </dsp:nvSpPr>
      <dsp:spPr>
        <a:xfrm>
          <a:off x="0" y="1616812"/>
          <a:ext cx="6254724" cy="6454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3750E3-9389-49F2-AB6F-19D36C2913DE}">
      <dsp:nvSpPr>
        <dsp:cNvPr id="0" name=""/>
        <dsp:cNvSpPr/>
      </dsp:nvSpPr>
      <dsp:spPr>
        <a:xfrm>
          <a:off x="195253" y="1762041"/>
          <a:ext cx="355005" cy="35500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1A56B61-A5D7-4E3B-A449-15DD6322E161}">
      <dsp:nvSpPr>
        <dsp:cNvPr id="0" name=""/>
        <dsp:cNvSpPr/>
      </dsp:nvSpPr>
      <dsp:spPr>
        <a:xfrm>
          <a:off x="745511" y="1616812"/>
          <a:ext cx="2814625" cy="645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312" tIns="68312" rIns="68312" bIns="68312" numCol="1" spcCol="1270" anchor="ctr" anchorCtr="0">
          <a:noAutofit/>
        </a:bodyPr>
        <a:lstStyle/>
        <a:p>
          <a:pPr marL="0" lvl="0" indent="0" algn="l" defTabSz="666750">
            <a:lnSpc>
              <a:spcPct val="90000"/>
            </a:lnSpc>
            <a:spcBef>
              <a:spcPct val="0"/>
            </a:spcBef>
            <a:spcAft>
              <a:spcPct val="35000"/>
            </a:spcAft>
            <a:buNone/>
          </a:pPr>
          <a:r>
            <a:rPr lang="en-US" sz="1500" kern="1200" dirty="0"/>
            <a:t>Commercial Use in Residential Zoning District.</a:t>
          </a:r>
        </a:p>
      </dsp:txBody>
      <dsp:txXfrm>
        <a:off x="745511" y="1616812"/>
        <a:ext cx="2814625" cy="645464"/>
      </dsp:txXfrm>
    </dsp:sp>
    <dsp:sp modelId="{368F049A-B0D0-4865-84B6-E9299262769D}">
      <dsp:nvSpPr>
        <dsp:cNvPr id="0" name=""/>
        <dsp:cNvSpPr/>
      </dsp:nvSpPr>
      <dsp:spPr>
        <a:xfrm>
          <a:off x="3560137" y="1616812"/>
          <a:ext cx="2693857" cy="645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312" tIns="68312" rIns="68312" bIns="68312" numCol="1" spcCol="1270" anchor="ctr" anchorCtr="0">
          <a:noAutofit/>
        </a:bodyPr>
        <a:lstStyle/>
        <a:p>
          <a:pPr marL="0" lvl="0" indent="0" algn="l" defTabSz="488950">
            <a:lnSpc>
              <a:spcPct val="90000"/>
            </a:lnSpc>
            <a:spcBef>
              <a:spcPct val="0"/>
            </a:spcBef>
            <a:spcAft>
              <a:spcPct val="35000"/>
            </a:spcAft>
            <a:buNone/>
          </a:pPr>
          <a:r>
            <a:rPr lang="en-US" sz="1100" kern="1200" dirty="0"/>
            <a:t>Uses which are not residential in nature shall follow the standards to ensure compatibility within the surrounding area.</a:t>
          </a:r>
        </a:p>
      </dsp:txBody>
      <dsp:txXfrm>
        <a:off x="3560137" y="1616812"/>
        <a:ext cx="2693857" cy="645464"/>
      </dsp:txXfrm>
    </dsp:sp>
    <dsp:sp modelId="{BBBFB101-4221-46A1-BAD4-3EB335D60734}">
      <dsp:nvSpPr>
        <dsp:cNvPr id="0" name=""/>
        <dsp:cNvSpPr/>
      </dsp:nvSpPr>
      <dsp:spPr>
        <a:xfrm>
          <a:off x="0" y="2423642"/>
          <a:ext cx="6254724" cy="6454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57F4C7-DA3A-4D47-986D-CDE1C3129876}">
      <dsp:nvSpPr>
        <dsp:cNvPr id="0" name=""/>
        <dsp:cNvSpPr/>
      </dsp:nvSpPr>
      <dsp:spPr>
        <a:xfrm>
          <a:off x="195253" y="2568872"/>
          <a:ext cx="355005" cy="35500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EDCD926-636E-4DC7-910F-FFD75B677233}">
      <dsp:nvSpPr>
        <dsp:cNvPr id="0" name=""/>
        <dsp:cNvSpPr/>
      </dsp:nvSpPr>
      <dsp:spPr>
        <a:xfrm>
          <a:off x="745511" y="2423642"/>
          <a:ext cx="2814625" cy="645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312" tIns="68312" rIns="68312" bIns="68312" numCol="1" spcCol="1270" anchor="ctr" anchorCtr="0">
          <a:noAutofit/>
        </a:bodyPr>
        <a:lstStyle/>
        <a:p>
          <a:pPr marL="0" lvl="0" indent="0" algn="l" defTabSz="666750">
            <a:lnSpc>
              <a:spcPct val="90000"/>
            </a:lnSpc>
            <a:spcBef>
              <a:spcPct val="0"/>
            </a:spcBef>
            <a:spcAft>
              <a:spcPct val="35000"/>
            </a:spcAft>
            <a:buNone/>
          </a:pPr>
          <a:r>
            <a:rPr lang="en-US" sz="1500" kern="1200"/>
            <a:t>Hotels and Motels.</a:t>
          </a:r>
        </a:p>
      </dsp:txBody>
      <dsp:txXfrm>
        <a:off x="745511" y="2423642"/>
        <a:ext cx="2814625" cy="645464"/>
      </dsp:txXfrm>
    </dsp:sp>
    <dsp:sp modelId="{7FD20645-315E-46A6-A765-0100659C48FE}">
      <dsp:nvSpPr>
        <dsp:cNvPr id="0" name=""/>
        <dsp:cNvSpPr/>
      </dsp:nvSpPr>
      <dsp:spPr>
        <a:xfrm>
          <a:off x="3560137" y="2423642"/>
          <a:ext cx="2693857" cy="645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312" tIns="68312" rIns="68312" bIns="68312" numCol="1" spcCol="1270" anchor="ctr" anchorCtr="0">
          <a:noAutofit/>
        </a:bodyPr>
        <a:lstStyle/>
        <a:p>
          <a:pPr marL="0" lvl="0" indent="0" algn="l" defTabSz="488950">
            <a:lnSpc>
              <a:spcPct val="90000"/>
            </a:lnSpc>
            <a:spcBef>
              <a:spcPct val="0"/>
            </a:spcBef>
            <a:spcAft>
              <a:spcPct val="35000"/>
            </a:spcAft>
            <a:buNone/>
          </a:pPr>
          <a:r>
            <a:rPr lang="en-US" sz="1100" kern="1200" dirty="0"/>
            <a:t>For hotels and motels within the CBD, the site design standards shall apply.</a:t>
          </a:r>
        </a:p>
      </dsp:txBody>
      <dsp:txXfrm>
        <a:off x="3560137" y="2423642"/>
        <a:ext cx="2693857" cy="645464"/>
      </dsp:txXfrm>
    </dsp:sp>
    <dsp:sp modelId="{BD2C045E-E221-4151-82DC-DBC9422F4869}">
      <dsp:nvSpPr>
        <dsp:cNvPr id="0" name=""/>
        <dsp:cNvSpPr/>
      </dsp:nvSpPr>
      <dsp:spPr>
        <a:xfrm>
          <a:off x="0" y="3230473"/>
          <a:ext cx="6254724" cy="6454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EEA58A-2EA0-4158-B108-0C4050AF6F17}">
      <dsp:nvSpPr>
        <dsp:cNvPr id="0" name=""/>
        <dsp:cNvSpPr/>
      </dsp:nvSpPr>
      <dsp:spPr>
        <a:xfrm>
          <a:off x="195253" y="3375702"/>
          <a:ext cx="355005" cy="35500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004684A-EDDB-48D5-9B57-F8DB8ED6AEEE}">
      <dsp:nvSpPr>
        <dsp:cNvPr id="0" name=""/>
        <dsp:cNvSpPr/>
      </dsp:nvSpPr>
      <dsp:spPr>
        <a:xfrm>
          <a:off x="745511" y="3230473"/>
          <a:ext cx="5508483" cy="645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312" tIns="68312" rIns="68312" bIns="68312" numCol="1" spcCol="1270" anchor="ctr" anchorCtr="0">
          <a:noAutofit/>
        </a:bodyPr>
        <a:lstStyle/>
        <a:p>
          <a:pPr marL="0" lvl="0" indent="0" algn="l" defTabSz="666750">
            <a:lnSpc>
              <a:spcPct val="90000"/>
            </a:lnSpc>
            <a:spcBef>
              <a:spcPct val="0"/>
            </a:spcBef>
            <a:spcAft>
              <a:spcPct val="35000"/>
            </a:spcAft>
            <a:buNone/>
          </a:pPr>
          <a:r>
            <a:rPr lang="en-US" sz="1500" kern="1200" dirty="0"/>
            <a:t>RV Boat and Storage.</a:t>
          </a:r>
        </a:p>
      </dsp:txBody>
      <dsp:txXfrm>
        <a:off x="745511" y="3230473"/>
        <a:ext cx="5508483" cy="645464"/>
      </dsp:txXfrm>
    </dsp:sp>
    <dsp:sp modelId="{B04DBABF-5CBF-4B72-B896-E817DFA493E1}">
      <dsp:nvSpPr>
        <dsp:cNvPr id="0" name=""/>
        <dsp:cNvSpPr/>
      </dsp:nvSpPr>
      <dsp:spPr>
        <a:xfrm>
          <a:off x="0" y="4037303"/>
          <a:ext cx="6254724" cy="6454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39B07C-56AC-4D71-8DCB-689919BEF134}">
      <dsp:nvSpPr>
        <dsp:cNvPr id="0" name=""/>
        <dsp:cNvSpPr/>
      </dsp:nvSpPr>
      <dsp:spPr>
        <a:xfrm>
          <a:off x="195253" y="4182533"/>
          <a:ext cx="355005" cy="35500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AA811E-A240-44AF-8555-CAA18F7FD49A}">
      <dsp:nvSpPr>
        <dsp:cNvPr id="0" name=""/>
        <dsp:cNvSpPr/>
      </dsp:nvSpPr>
      <dsp:spPr>
        <a:xfrm>
          <a:off x="745511" y="4037303"/>
          <a:ext cx="2814625" cy="645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312" tIns="68312" rIns="68312" bIns="68312" numCol="1" spcCol="1270" anchor="ctr" anchorCtr="0">
          <a:noAutofit/>
        </a:bodyPr>
        <a:lstStyle/>
        <a:p>
          <a:pPr marL="0" lvl="0" indent="0" algn="l" defTabSz="666750">
            <a:lnSpc>
              <a:spcPct val="90000"/>
            </a:lnSpc>
            <a:spcBef>
              <a:spcPct val="0"/>
            </a:spcBef>
            <a:spcAft>
              <a:spcPct val="35000"/>
            </a:spcAft>
            <a:buNone/>
          </a:pPr>
          <a:r>
            <a:rPr lang="en-US" sz="1500" kern="1200" dirty="0"/>
            <a:t>Service Stations and Gasoline Sales.</a:t>
          </a:r>
        </a:p>
      </dsp:txBody>
      <dsp:txXfrm>
        <a:off x="745511" y="4037303"/>
        <a:ext cx="2814625" cy="645464"/>
      </dsp:txXfrm>
    </dsp:sp>
    <dsp:sp modelId="{AAF4AB62-C4E6-43CF-B03F-12D44D2564C6}">
      <dsp:nvSpPr>
        <dsp:cNvPr id="0" name=""/>
        <dsp:cNvSpPr/>
      </dsp:nvSpPr>
      <dsp:spPr>
        <a:xfrm>
          <a:off x="3560137" y="4123747"/>
          <a:ext cx="2693857" cy="475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82" tIns="58682" rIns="58682" bIns="58682" numCol="1" spcCol="1270" anchor="ctr" anchorCtr="0">
          <a:noAutofit/>
        </a:bodyPr>
        <a:lstStyle/>
        <a:p>
          <a:pPr marL="0" lvl="0" indent="0" algn="l" defTabSz="488950">
            <a:lnSpc>
              <a:spcPct val="90000"/>
            </a:lnSpc>
            <a:spcBef>
              <a:spcPct val="0"/>
            </a:spcBef>
            <a:spcAft>
              <a:spcPct val="35000"/>
            </a:spcAft>
            <a:buNone/>
          </a:pPr>
          <a:r>
            <a:rPr lang="en-US" sz="1100" kern="1200" dirty="0"/>
            <a:t>Shall apply to the location, design, construction, operation and maintenance of a new construction automotive service stations and other gas dispensing and sales facilities.</a:t>
          </a:r>
        </a:p>
      </dsp:txBody>
      <dsp:txXfrm>
        <a:off x="3560137" y="4123747"/>
        <a:ext cx="2693857" cy="475853"/>
      </dsp:txXfrm>
    </dsp:sp>
    <dsp:sp modelId="{237E97C3-E494-48A8-B028-8F2041E50B24}">
      <dsp:nvSpPr>
        <dsp:cNvPr id="0" name=""/>
        <dsp:cNvSpPr/>
      </dsp:nvSpPr>
      <dsp:spPr>
        <a:xfrm>
          <a:off x="0" y="4844134"/>
          <a:ext cx="6254724" cy="6454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6A149B-2E9A-4784-9A12-0ADCEBCE7A58}">
      <dsp:nvSpPr>
        <dsp:cNvPr id="0" name=""/>
        <dsp:cNvSpPr/>
      </dsp:nvSpPr>
      <dsp:spPr>
        <a:xfrm>
          <a:off x="195253" y="4989364"/>
          <a:ext cx="355005" cy="35500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015906-7260-46CC-BFA6-637022B89CE3}">
      <dsp:nvSpPr>
        <dsp:cNvPr id="0" name=""/>
        <dsp:cNvSpPr/>
      </dsp:nvSpPr>
      <dsp:spPr>
        <a:xfrm>
          <a:off x="745511" y="4844134"/>
          <a:ext cx="5508483" cy="645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312" tIns="68312" rIns="68312" bIns="68312" numCol="1" spcCol="1270" anchor="ctr" anchorCtr="0">
          <a:noAutofit/>
        </a:bodyPr>
        <a:lstStyle/>
        <a:p>
          <a:pPr marL="0" lvl="0" indent="0" algn="l" defTabSz="666750">
            <a:lnSpc>
              <a:spcPct val="90000"/>
            </a:lnSpc>
            <a:spcBef>
              <a:spcPct val="0"/>
            </a:spcBef>
            <a:spcAft>
              <a:spcPct val="35000"/>
            </a:spcAft>
            <a:buNone/>
          </a:pPr>
          <a:r>
            <a:rPr lang="en-US" sz="1500" kern="1200" dirty="0"/>
            <a:t>Travel Trailor Parks and</a:t>
          </a:r>
        </a:p>
        <a:p>
          <a:pPr marL="0" lvl="0" indent="0" algn="l" defTabSz="666750">
            <a:lnSpc>
              <a:spcPct val="90000"/>
            </a:lnSpc>
            <a:spcBef>
              <a:spcPct val="0"/>
            </a:spcBef>
            <a:spcAft>
              <a:spcPct val="35000"/>
            </a:spcAft>
            <a:buNone/>
          </a:pPr>
          <a:r>
            <a:rPr lang="en-US" sz="1500" kern="1200" dirty="0"/>
            <a:t> Campgrounds.</a:t>
          </a:r>
        </a:p>
      </dsp:txBody>
      <dsp:txXfrm>
        <a:off x="745511" y="4844134"/>
        <a:ext cx="5508483" cy="6454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55517-E84B-49A6-BF15-A43447C2AA82}">
      <dsp:nvSpPr>
        <dsp:cNvPr id="0" name=""/>
        <dsp:cNvSpPr/>
      </dsp:nvSpPr>
      <dsp:spPr>
        <a:xfrm>
          <a:off x="0" y="2358"/>
          <a:ext cx="5020493" cy="11272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E462C5-5930-4B99-909D-7EE81B1BE66E}">
      <dsp:nvSpPr>
        <dsp:cNvPr id="0" name=""/>
        <dsp:cNvSpPr/>
      </dsp:nvSpPr>
      <dsp:spPr>
        <a:xfrm>
          <a:off x="340981" y="255980"/>
          <a:ext cx="620571" cy="6199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93BC4C-D2CC-4C8B-A74A-6FEC9C669895}">
      <dsp:nvSpPr>
        <dsp:cNvPr id="0" name=""/>
        <dsp:cNvSpPr/>
      </dsp:nvSpPr>
      <dsp:spPr>
        <a:xfrm>
          <a:off x="1302533" y="2358"/>
          <a:ext cx="3579950" cy="112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413" tIns="119413" rIns="119413" bIns="119413" numCol="1" spcCol="1270" anchor="ctr" anchorCtr="0">
          <a:noAutofit/>
        </a:bodyPr>
        <a:lstStyle/>
        <a:p>
          <a:pPr marL="0" lvl="0" indent="0" algn="l" defTabSz="622300">
            <a:lnSpc>
              <a:spcPct val="100000"/>
            </a:lnSpc>
            <a:spcBef>
              <a:spcPct val="0"/>
            </a:spcBef>
            <a:spcAft>
              <a:spcPct val="35000"/>
            </a:spcAft>
            <a:buNone/>
          </a:pPr>
          <a:r>
            <a:rPr lang="en-US" sz="1400" kern="1200" dirty="0"/>
            <a:t>Removed Daycares as permissible in Commercial Service (CS) zoning designation. </a:t>
          </a:r>
        </a:p>
      </dsp:txBody>
      <dsp:txXfrm>
        <a:off x="1302533" y="2358"/>
        <a:ext cx="3579950" cy="1128312"/>
      </dsp:txXfrm>
    </dsp:sp>
    <dsp:sp modelId="{19872C2C-201D-45A7-BFBB-F9789C38ECB4}">
      <dsp:nvSpPr>
        <dsp:cNvPr id="0" name=""/>
        <dsp:cNvSpPr/>
      </dsp:nvSpPr>
      <dsp:spPr>
        <a:xfrm>
          <a:off x="0" y="1368209"/>
          <a:ext cx="5020493" cy="11272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2FBE8E-6388-4D17-9470-9E5DF9764F1E}">
      <dsp:nvSpPr>
        <dsp:cNvPr id="0" name=""/>
        <dsp:cNvSpPr/>
      </dsp:nvSpPr>
      <dsp:spPr>
        <a:xfrm>
          <a:off x="340981" y="1621832"/>
          <a:ext cx="620571" cy="61996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FD778F-D1FE-48D7-BEC0-87CF258A1CB2}">
      <dsp:nvSpPr>
        <dsp:cNvPr id="0" name=""/>
        <dsp:cNvSpPr/>
      </dsp:nvSpPr>
      <dsp:spPr>
        <a:xfrm>
          <a:off x="1302533" y="1368209"/>
          <a:ext cx="3579950" cy="112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413" tIns="119413" rIns="119413" bIns="119413" numCol="1" spcCol="1270" anchor="ctr" anchorCtr="0">
          <a:noAutofit/>
        </a:bodyPr>
        <a:lstStyle/>
        <a:p>
          <a:pPr marL="0" lvl="0" indent="0" algn="l" defTabSz="622300">
            <a:lnSpc>
              <a:spcPct val="100000"/>
            </a:lnSpc>
            <a:spcBef>
              <a:spcPct val="0"/>
            </a:spcBef>
            <a:spcAft>
              <a:spcPct val="35000"/>
            </a:spcAft>
            <a:buNone/>
          </a:pPr>
          <a:r>
            <a:rPr lang="en-US" sz="1400" kern="1200"/>
            <a:t>Making a user-friendly GIS Zoning Map.</a:t>
          </a:r>
        </a:p>
      </dsp:txBody>
      <dsp:txXfrm>
        <a:off x="1302533" y="1368209"/>
        <a:ext cx="3579950" cy="1128312"/>
      </dsp:txXfrm>
    </dsp:sp>
    <dsp:sp modelId="{33940223-2623-4288-AF28-CBC7534216AA}">
      <dsp:nvSpPr>
        <dsp:cNvPr id="0" name=""/>
        <dsp:cNvSpPr/>
      </dsp:nvSpPr>
      <dsp:spPr>
        <a:xfrm>
          <a:off x="0" y="2734061"/>
          <a:ext cx="5020493" cy="11272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48C9A8-5061-4C67-81A2-7B9E973B8120}">
      <dsp:nvSpPr>
        <dsp:cNvPr id="0" name=""/>
        <dsp:cNvSpPr/>
      </dsp:nvSpPr>
      <dsp:spPr>
        <a:xfrm>
          <a:off x="341314" y="2987683"/>
          <a:ext cx="620571" cy="61996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28B4FA-9C37-4E09-B65D-C69EE8263B3E}">
      <dsp:nvSpPr>
        <dsp:cNvPr id="0" name=""/>
        <dsp:cNvSpPr/>
      </dsp:nvSpPr>
      <dsp:spPr>
        <a:xfrm>
          <a:off x="1303200" y="2734061"/>
          <a:ext cx="3579950" cy="112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413" tIns="119413" rIns="119413" bIns="119413" numCol="1" spcCol="1270" anchor="ctr" anchorCtr="0">
          <a:noAutofit/>
        </a:bodyPr>
        <a:lstStyle/>
        <a:p>
          <a:pPr marL="0" lvl="0" indent="0" algn="l" defTabSz="622300">
            <a:lnSpc>
              <a:spcPct val="100000"/>
            </a:lnSpc>
            <a:spcBef>
              <a:spcPct val="0"/>
            </a:spcBef>
            <a:spcAft>
              <a:spcPct val="35000"/>
            </a:spcAft>
            <a:buNone/>
          </a:pPr>
          <a:r>
            <a:rPr lang="en-US" sz="1400" kern="1200" dirty="0"/>
            <a:t>Consider revising some existing RS-1 zoning areas to the more appropriate RS-2 zoning area that more appropriately fits what is on the ground. Ex: East of Street in South </a:t>
          </a:r>
          <a:r>
            <a:rPr lang="en-US" sz="1400" kern="1200"/>
            <a:t>Jacksonville Beach - Atlantic </a:t>
          </a:r>
          <a:r>
            <a:rPr lang="en-US" sz="1400" kern="1200" dirty="0"/>
            <a:t>Shores</a:t>
          </a:r>
        </a:p>
      </dsp:txBody>
      <dsp:txXfrm>
        <a:off x="1303200" y="2734061"/>
        <a:ext cx="3579950" cy="1128312"/>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B9EB14B-5C54-47EA-8B17-1258EF961937}" type="datetimeFigureOut">
              <a:rPr lang="en-US" smtClean="0"/>
              <a:t>8/15/2024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EB344FC-C464-401C-B2AD-B3201C31C84B}" type="slidenum">
              <a:rPr lang="en-US" smtClean="0"/>
              <a:t>‹#›</a:t>
            </a:fld>
            <a:endParaRPr lang="en-US"/>
          </a:p>
        </p:txBody>
      </p:sp>
    </p:spTree>
    <p:extLst>
      <p:ext uri="{BB962C8B-B14F-4D97-AF65-F5344CB8AC3E}">
        <p14:creationId xmlns:p14="http://schemas.microsoft.com/office/powerpoint/2010/main" val="3439529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B344FC-C464-401C-B2AD-B3201C31C84B}" type="slidenum">
              <a:rPr lang="en-US" smtClean="0"/>
              <a:t>1</a:t>
            </a:fld>
            <a:endParaRPr lang="en-US"/>
          </a:p>
        </p:txBody>
      </p:sp>
    </p:spTree>
    <p:extLst>
      <p:ext uri="{BB962C8B-B14F-4D97-AF65-F5344CB8AC3E}">
        <p14:creationId xmlns:p14="http://schemas.microsoft.com/office/powerpoint/2010/main" val="316340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https://www.flhousing.org/wp-content/uploads/2019/08/ADU-Guidebook.pdf\</a:t>
            </a:r>
          </a:p>
          <a:p>
            <a:endParaRPr lang="en-US" dirty="0"/>
          </a:p>
          <a:p>
            <a:r>
              <a:rPr lang="en-US" dirty="0"/>
              <a:t>(5) The establishment of a new accessory dwelling unit shall only be allowed if the lot area of the principal building is at least 5,000 square feet</a:t>
            </a:r>
          </a:p>
          <a:p>
            <a:r>
              <a:rPr lang="en-US" dirty="0"/>
              <a:t>(7) The floor area of the accessory dwelling unit shall be no less than 300 square feet and no greater than 1,200 square feet. A variance to increase this amount may be requested provided that the total building coverage does not exceed district standards.</a:t>
            </a:r>
          </a:p>
          <a:p>
            <a:endParaRPr lang="en-US" dirty="0"/>
          </a:p>
        </p:txBody>
      </p:sp>
      <p:sp>
        <p:nvSpPr>
          <p:cNvPr id="4" name="Slide Number Placeholder 3"/>
          <p:cNvSpPr>
            <a:spLocks noGrp="1"/>
          </p:cNvSpPr>
          <p:nvPr>
            <p:ph type="sldNum" sz="quarter" idx="5"/>
          </p:nvPr>
        </p:nvSpPr>
        <p:spPr/>
        <p:txBody>
          <a:bodyPr/>
          <a:lstStyle/>
          <a:p>
            <a:fld id="{1EB344FC-C464-401C-B2AD-B3201C31C84B}" type="slidenum">
              <a:rPr lang="en-US" smtClean="0"/>
              <a:t>20</a:t>
            </a:fld>
            <a:endParaRPr lang="en-US"/>
          </a:p>
        </p:txBody>
      </p:sp>
    </p:spTree>
    <p:extLst>
      <p:ext uri="{BB962C8B-B14F-4D97-AF65-F5344CB8AC3E}">
        <p14:creationId xmlns:p14="http://schemas.microsoft.com/office/powerpoint/2010/main" val="562722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B344FC-C464-401C-B2AD-B3201C31C84B}" type="slidenum">
              <a:rPr lang="en-US" smtClean="0"/>
              <a:t>21</a:t>
            </a:fld>
            <a:endParaRPr lang="en-US"/>
          </a:p>
        </p:txBody>
      </p:sp>
    </p:spTree>
    <p:extLst>
      <p:ext uri="{BB962C8B-B14F-4D97-AF65-F5344CB8AC3E}">
        <p14:creationId xmlns:p14="http://schemas.microsoft.com/office/powerpoint/2010/main" val="168363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B344FC-C464-401C-B2AD-B3201C31C84B}" type="slidenum">
              <a:rPr lang="en-US" smtClean="0"/>
              <a:t>22</a:t>
            </a:fld>
            <a:endParaRPr lang="en-US"/>
          </a:p>
        </p:txBody>
      </p:sp>
    </p:spTree>
    <p:extLst>
      <p:ext uri="{BB962C8B-B14F-4D97-AF65-F5344CB8AC3E}">
        <p14:creationId xmlns:p14="http://schemas.microsoft.com/office/powerpoint/2010/main" val="3669395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B344FC-C464-401C-B2AD-B3201C31C84B}" type="slidenum">
              <a:rPr lang="en-US" smtClean="0"/>
              <a:t>6</a:t>
            </a:fld>
            <a:endParaRPr lang="en-US"/>
          </a:p>
        </p:txBody>
      </p:sp>
    </p:spTree>
    <p:extLst>
      <p:ext uri="{BB962C8B-B14F-4D97-AF65-F5344CB8AC3E}">
        <p14:creationId xmlns:p14="http://schemas.microsoft.com/office/powerpoint/2010/main" val="3479777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B344FC-C464-401C-B2AD-B3201C31C84B}" type="slidenum">
              <a:rPr lang="en-US" smtClean="0"/>
              <a:t>8</a:t>
            </a:fld>
            <a:endParaRPr lang="en-US"/>
          </a:p>
        </p:txBody>
      </p:sp>
    </p:spTree>
    <p:extLst>
      <p:ext uri="{BB962C8B-B14F-4D97-AF65-F5344CB8AC3E}">
        <p14:creationId xmlns:p14="http://schemas.microsoft.com/office/powerpoint/2010/main" val="2815942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additional details on boat/</a:t>
            </a:r>
            <a:r>
              <a:rPr lang="en-US" dirty="0" err="1"/>
              <a:t>rv</a:t>
            </a:r>
            <a:r>
              <a:rPr lang="en-US" dirty="0"/>
              <a:t> parking regulations</a:t>
            </a:r>
          </a:p>
        </p:txBody>
      </p:sp>
      <p:sp>
        <p:nvSpPr>
          <p:cNvPr id="4" name="Slide Number Placeholder 3"/>
          <p:cNvSpPr>
            <a:spLocks noGrp="1"/>
          </p:cNvSpPr>
          <p:nvPr>
            <p:ph type="sldNum" sz="quarter" idx="5"/>
          </p:nvPr>
        </p:nvSpPr>
        <p:spPr/>
        <p:txBody>
          <a:bodyPr/>
          <a:lstStyle/>
          <a:p>
            <a:fld id="{1EB344FC-C464-401C-B2AD-B3201C31C84B}" type="slidenum">
              <a:rPr lang="en-US" smtClean="0"/>
              <a:t>9</a:t>
            </a:fld>
            <a:endParaRPr lang="en-US"/>
          </a:p>
        </p:txBody>
      </p:sp>
    </p:spTree>
    <p:extLst>
      <p:ext uri="{BB962C8B-B14F-4D97-AF65-F5344CB8AC3E}">
        <p14:creationId xmlns:p14="http://schemas.microsoft.com/office/powerpoint/2010/main" val="1492210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pervious pavement </a:t>
            </a:r>
          </a:p>
        </p:txBody>
      </p:sp>
      <p:sp>
        <p:nvSpPr>
          <p:cNvPr id="4" name="Slide Number Placeholder 3"/>
          <p:cNvSpPr>
            <a:spLocks noGrp="1"/>
          </p:cNvSpPr>
          <p:nvPr>
            <p:ph type="sldNum" sz="quarter" idx="5"/>
          </p:nvPr>
        </p:nvSpPr>
        <p:spPr/>
        <p:txBody>
          <a:bodyPr/>
          <a:lstStyle/>
          <a:p>
            <a:fld id="{1EB344FC-C464-401C-B2AD-B3201C31C84B}" type="slidenum">
              <a:rPr lang="en-US" smtClean="0"/>
              <a:t>11</a:t>
            </a:fld>
            <a:endParaRPr lang="en-US"/>
          </a:p>
        </p:txBody>
      </p:sp>
    </p:spTree>
    <p:extLst>
      <p:ext uri="{BB962C8B-B14F-4D97-AF65-F5344CB8AC3E}">
        <p14:creationId xmlns:p14="http://schemas.microsoft.com/office/powerpoint/2010/main" val="326795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existing lot coverage / maybe graphic to show</a:t>
            </a:r>
          </a:p>
        </p:txBody>
      </p:sp>
      <p:sp>
        <p:nvSpPr>
          <p:cNvPr id="4" name="Slide Number Placeholder 3"/>
          <p:cNvSpPr>
            <a:spLocks noGrp="1"/>
          </p:cNvSpPr>
          <p:nvPr>
            <p:ph type="sldNum" sz="quarter" idx="5"/>
          </p:nvPr>
        </p:nvSpPr>
        <p:spPr/>
        <p:txBody>
          <a:bodyPr/>
          <a:lstStyle/>
          <a:p>
            <a:fld id="{1EB344FC-C464-401C-B2AD-B3201C31C84B}" type="slidenum">
              <a:rPr lang="en-US" smtClean="0"/>
              <a:t>13</a:t>
            </a:fld>
            <a:endParaRPr lang="en-US"/>
          </a:p>
        </p:txBody>
      </p:sp>
    </p:spTree>
    <p:extLst>
      <p:ext uri="{BB962C8B-B14F-4D97-AF65-F5344CB8AC3E}">
        <p14:creationId xmlns:p14="http://schemas.microsoft.com/office/powerpoint/2010/main" val="2553908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B344FC-C464-401C-B2AD-B3201C31C84B}" type="slidenum">
              <a:rPr lang="en-US" smtClean="0"/>
              <a:t>14</a:t>
            </a:fld>
            <a:endParaRPr lang="en-US"/>
          </a:p>
        </p:txBody>
      </p:sp>
    </p:spTree>
    <p:extLst>
      <p:ext uri="{BB962C8B-B14F-4D97-AF65-F5344CB8AC3E}">
        <p14:creationId xmlns:p14="http://schemas.microsoft.com/office/powerpoint/2010/main" val="383994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B344FC-C464-401C-B2AD-B3201C31C84B}" type="slidenum">
              <a:rPr lang="en-US" smtClean="0"/>
              <a:t>15</a:t>
            </a:fld>
            <a:endParaRPr lang="en-US"/>
          </a:p>
        </p:txBody>
      </p:sp>
    </p:spTree>
    <p:extLst>
      <p:ext uri="{BB962C8B-B14F-4D97-AF65-F5344CB8AC3E}">
        <p14:creationId xmlns:p14="http://schemas.microsoft.com/office/powerpoint/2010/main" val="2349051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B344FC-C464-401C-B2AD-B3201C31C84B}" type="slidenum">
              <a:rPr lang="en-US" smtClean="0"/>
              <a:t>19</a:t>
            </a:fld>
            <a:endParaRPr lang="en-US"/>
          </a:p>
        </p:txBody>
      </p:sp>
    </p:spTree>
    <p:extLst>
      <p:ext uri="{BB962C8B-B14F-4D97-AF65-F5344CB8AC3E}">
        <p14:creationId xmlns:p14="http://schemas.microsoft.com/office/powerpoint/2010/main" val="421599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ACA51083-F60E-4775-877C-7F421E4814DB}" type="datetime1">
              <a:rPr lang="en-US" smtClean="0"/>
              <a:t>8/15/2024</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r>
              <a:rPr lang="en-US"/>
              <a:t>Visit us online COJBupdate.com or submit a comment to COJBupdate@kimley-horn.com</a:t>
            </a:r>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endParaRPr lang="en-US" dirty="0"/>
          </a:p>
        </p:txBody>
      </p:sp>
    </p:spTree>
    <p:extLst>
      <p:ext uri="{BB962C8B-B14F-4D97-AF65-F5344CB8AC3E}">
        <p14:creationId xmlns:p14="http://schemas.microsoft.com/office/powerpoint/2010/main" val="3021074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57F3D0-5106-444B-8493-5AE3F95A92A5}" type="datetime1">
              <a:rPr lang="en-US" smtClean="0"/>
              <a:t>8/15/2024</a:t>
            </a:fld>
            <a:endParaRPr lang="en-US"/>
          </a:p>
        </p:txBody>
      </p:sp>
      <p:sp>
        <p:nvSpPr>
          <p:cNvPr id="5" name="Footer Placeholder 4"/>
          <p:cNvSpPr>
            <a:spLocks noGrp="1"/>
          </p:cNvSpPr>
          <p:nvPr>
            <p:ph type="ftr" sz="quarter" idx="11"/>
          </p:nvPr>
        </p:nvSpPr>
        <p:spPr>
          <a:xfrm>
            <a:off x="685800" y="6554697"/>
            <a:ext cx="5498184" cy="228600"/>
          </a:xfrm>
        </p:spPr>
        <p:txBody>
          <a:bodyPr/>
          <a:lstStyle>
            <a:lvl1pPr>
              <a:defRPr>
                <a:latin typeface="Calibri" panose="020F0502020204030204" pitchFamily="34" charset="0"/>
                <a:cs typeface="Calibri" panose="020F0502020204030204" pitchFamily="34" charset="0"/>
              </a:defRPr>
            </a:lvl1pPr>
          </a:lstStyle>
          <a:p>
            <a:r>
              <a:rPr lang="en-US" dirty="0"/>
              <a:t>Visit us online COJBupdate.com or submit a comment to COJBupdate@kimley-horn.com</a:t>
            </a:r>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24414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B7CD08-49CE-4A20-8BFD-973DFCD05A0E}" type="datetime1">
              <a:rPr lang="en-US" smtClean="0"/>
              <a:t>8/15/2024</a:t>
            </a:fld>
            <a:endParaRPr lang="en-US"/>
          </a:p>
        </p:txBody>
      </p:sp>
      <p:sp>
        <p:nvSpPr>
          <p:cNvPr id="5" name="Footer Placeholder 4"/>
          <p:cNvSpPr>
            <a:spLocks noGrp="1"/>
          </p:cNvSpPr>
          <p:nvPr>
            <p:ph type="ftr" sz="quarter" idx="11"/>
          </p:nvPr>
        </p:nvSpPr>
        <p:spPr/>
        <p:txBody>
          <a:bodyPr/>
          <a:lstStyle/>
          <a:p>
            <a:r>
              <a:rPr lang="en-US"/>
              <a:t>Visit us online COJBupdate.com or submit a comment to COJBupdate@kimley-horn.com</a:t>
            </a:r>
          </a:p>
        </p:txBody>
      </p:sp>
      <p:sp>
        <p:nvSpPr>
          <p:cNvPr id="6" name="Slide Number Placeholder 5"/>
          <p:cNvSpPr>
            <a:spLocks noGrp="1"/>
          </p:cNvSpPr>
          <p:nvPr>
            <p:ph type="sldNum" sz="quarter" idx="12"/>
          </p:nvPr>
        </p:nvSpPr>
        <p:spPr/>
        <p:txBody>
          <a:bodyPr/>
          <a:lstStyle/>
          <a:p>
            <a:fld id="{E551C4D9-5BCE-4592-A349-B48EF823C69E}" type="slidenum">
              <a:rPr lang="en-US" smtClean="0"/>
              <a:t>‹#›</a:t>
            </a:fld>
            <a:endParaRPr lang="en-US"/>
          </a:p>
        </p:txBody>
      </p:sp>
    </p:spTree>
    <p:extLst>
      <p:ext uri="{BB962C8B-B14F-4D97-AF65-F5344CB8AC3E}">
        <p14:creationId xmlns:p14="http://schemas.microsoft.com/office/powerpoint/2010/main" val="4063026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773584-6DED-4252-96B7-6DBFE2D2DD66}" type="datetime1">
              <a:rPr lang="en-US" smtClean="0"/>
              <a:t>8/15/2024</a:t>
            </a:fld>
            <a:endParaRPr lang="en-US"/>
          </a:p>
        </p:txBody>
      </p:sp>
      <p:sp>
        <p:nvSpPr>
          <p:cNvPr id="5" name="Footer Placeholder 4"/>
          <p:cNvSpPr>
            <a:spLocks noGrp="1"/>
          </p:cNvSpPr>
          <p:nvPr>
            <p:ph type="ftr" sz="quarter" idx="11"/>
          </p:nvPr>
        </p:nvSpPr>
        <p:spPr/>
        <p:txBody>
          <a:bodyPr/>
          <a:lstStyle/>
          <a:p>
            <a:r>
              <a:rPr lang="en-US"/>
              <a:t>Visit us online COJBupdate.com or submit a comment to COJBupdate@kimley-horn.com</a:t>
            </a:r>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966618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4F971F-6CBB-4642-A9C2-AB824100877D}" type="datetime1">
              <a:rPr lang="en-US" smtClean="0"/>
              <a:t>8/15/2024</a:t>
            </a:fld>
            <a:endParaRPr lang="en-US"/>
          </a:p>
        </p:txBody>
      </p:sp>
      <p:sp>
        <p:nvSpPr>
          <p:cNvPr id="5" name="Footer Placeholder 4"/>
          <p:cNvSpPr>
            <a:spLocks noGrp="1"/>
          </p:cNvSpPr>
          <p:nvPr>
            <p:ph type="ftr" sz="quarter" idx="11"/>
          </p:nvPr>
        </p:nvSpPr>
        <p:spPr/>
        <p:txBody>
          <a:bodyPr/>
          <a:lstStyle/>
          <a:p>
            <a:r>
              <a:rPr lang="en-US"/>
              <a:t>Visit us online COJBupdate.com or submit a comment to COJBupdate@kimley-horn.com</a:t>
            </a:r>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914234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97EE46-1453-414F-9CFE-C5588FD19D40}" type="datetime1">
              <a:rPr lang="en-US" smtClean="0"/>
              <a:t>8/15/2024</a:t>
            </a:fld>
            <a:endParaRPr lang="en-US"/>
          </a:p>
        </p:txBody>
      </p:sp>
      <p:sp>
        <p:nvSpPr>
          <p:cNvPr id="6" name="Footer Placeholder 5"/>
          <p:cNvSpPr>
            <a:spLocks noGrp="1"/>
          </p:cNvSpPr>
          <p:nvPr>
            <p:ph type="ftr" sz="quarter" idx="11"/>
          </p:nvPr>
        </p:nvSpPr>
        <p:spPr/>
        <p:txBody>
          <a:bodyPr/>
          <a:lstStyle/>
          <a:p>
            <a:r>
              <a:rPr lang="en-US"/>
              <a:t>Visit us online COJBupdate.com or submit a comment to COJBupdate@kimley-horn.com</a:t>
            </a:r>
          </a:p>
        </p:txBody>
      </p:sp>
      <p:sp>
        <p:nvSpPr>
          <p:cNvPr id="7" name="Slide Number Placeholder 6"/>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493755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F21325-9EAD-488F-B1F7-37616D63454E}" type="datetime1">
              <a:rPr lang="en-US" smtClean="0"/>
              <a:t>8/15/2024</a:t>
            </a:fld>
            <a:endParaRPr lang="en-US"/>
          </a:p>
        </p:txBody>
      </p:sp>
      <p:sp>
        <p:nvSpPr>
          <p:cNvPr id="8" name="Footer Placeholder 7"/>
          <p:cNvSpPr>
            <a:spLocks noGrp="1"/>
          </p:cNvSpPr>
          <p:nvPr>
            <p:ph type="ftr" sz="quarter" idx="11"/>
          </p:nvPr>
        </p:nvSpPr>
        <p:spPr/>
        <p:txBody>
          <a:bodyPr/>
          <a:lstStyle/>
          <a:p>
            <a:r>
              <a:rPr lang="en-US"/>
              <a:t>Visit us online COJBupdate.com or submit a comment to COJBupdate@kimley-horn.com</a:t>
            </a:r>
          </a:p>
        </p:txBody>
      </p:sp>
      <p:sp>
        <p:nvSpPr>
          <p:cNvPr id="9" name="Slide Number Placeholder 8"/>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447482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55D05F-974C-4C9D-8EEC-8140E2ECE84F}" type="datetime1">
              <a:rPr lang="en-US" smtClean="0"/>
              <a:t>8/15/2024</a:t>
            </a:fld>
            <a:endParaRPr lang="en-US"/>
          </a:p>
        </p:txBody>
      </p:sp>
      <p:sp>
        <p:nvSpPr>
          <p:cNvPr id="4" name="Footer Placeholder 3"/>
          <p:cNvSpPr>
            <a:spLocks noGrp="1"/>
          </p:cNvSpPr>
          <p:nvPr>
            <p:ph type="ftr" sz="quarter" idx="11"/>
          </p:nvPr>
        </p:nvSpPr>
        <p:spPr/>
        <p:txBody>
          <a:bodyPr/>
          <a:lstStyle/>
          <a:p>
            <a:r>
              <a:rPr lang="en-US"/>
              <a:t>Visit us online COJBupdate.com or submit a comment to COJBupdate@kimley-horn.com</a:t>
            </a:r>
          </a:p>
        </p:txBody>
      </p:sp>
      <p:sp>
        <p:nvSpPr>
          <p:cNvPr id="5" name="Slide Number Placeholder 4"/>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626991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84FB4A-CFFB-47B3-A1D6-C555363D4237}" type="datetime1">
              <a:rPr lang="en-US" smtClean="0"/>
              <a:t>8/15/2024</a:t>
            </a:fld>
            <a:endParaRPr lang="en-US"/>
          </a:p>
        </p:txBody>
      </p:sp>
      <p:sp>
        <p:nvSpPr>
          <p:cNvPr id="3" name="Footer Placeholder 2"/>
          <p:cNvSpPr>
            <a:spLocks noGrp="1"/>
          </p:cNvSpPr>
          <p:nvPr>
            <p:ph type="ftr" sz="quarter" idx="11"/>
          </p:nvPr>
        </p:nvSpPr>
        <p:spPr/>
        <p:txBody>
          <a:bodyPr/>
          <a:lstStyle/>
          <a:p>
            <a:r>
              <a:rPr lang="en-US"/>
              <a:t>Visit us online COJBupdate.com or submit a comment to COJBupdate@kimley-horn.com</a:t>
            </a:r>
          </a:p>
        </p:txBody>
      </p:sp>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569207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0FBE398B-4362-4732-B3C6-9F46F6211192}" type="datetime1">
              <a:rPr lang="en-US" smtClean="0"/>
              <a:t>8/15/2024</a:t>
            </a:fld>
            <a:endParaRPr lang="en-US"/>
          </a:p>
        </p:txBody>
      </p:sp>
      <p:sp>
        <p:nvSpPr>
          <p:cNvPr id="6" name="Footer Placeholder 5"/>
          <p:cNvSpPr>
            <a:spLocks noGrp="1"/>
          </p:cNvSpPr>
          <p:nvPr>
            <p:ph type="ftr" sz="quarter" idx="11"/>
          </p:nvPr>
        </p:nvSpPr>
        <p:spPr/>
        <p:txBody>
          <a:bodyPr/>
          <a:lstStyle/>
          <a:p>
            <a:r>
              <a:rPr lang="en-US"/>
              <a:t>Visit us online COJBupdate.com or submit a comment to COJBupdate@kimley-horn.com</a:t>
            </a: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endParaRPr lang="en-US" dirty="0"/>
          </a:p>
        </p:txBody>
      </p:sp>
    </p:spTree>
    <p:extLst>
      <p:ext uri="{BB962C8B-B14F-4D97-AF65-F5344CB8AC3E}">
        <p14:creationId xmlns:p14="http://schemas.microsoft.com/office/powerpoint/2010/main" val="2029826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61798547-567D-4431-A8A2-D9A88EC1096A}" type="datetime1">
              <a:rPr lang="en-US" smtClean="0"/>
              <a:t>8/15/2024</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r>
              <a:rPr lang="en-US"/>
              <a:t>Visit us online COJBupdate.com or submit a comment to COJBupdate@kimley-horn.com</a:t>
            </a:r>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E551C4D9-5BCE-4592-A349-B48EF823C69E}" type="slidenum">
              <a:rPr lang="en-US" smtClean="0"/>
              <a:t>‹#›</a:t>
            </a:fld>
            <a:endParaRPr lang="en-US"/>
          </a:p>
        </p:txBody>
      </p:sp>
    </p:spTree>
    <p:extLst>
      <p:ext uri="{BB962C8B-B14F-4D97-AF65-F5344CB8AC3E}">
        <p14:creationId xmlns:p14="http://schemas.microsoft.com/office/powerpoint/2010/main" val="387961196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30C97297-9997-4899-814A-C0E8CDBC7C54}" type="datetime1">
              <a:rPr lang="en-US" smtClean="0"/>
              <a:t>8/15/2024</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r>
              <a:rPr lang="en-US"/>
              <a:t>Visit us online COJBupdate.com or submit a comment to COJBupdate@kimley-horn.com</a:t>
            </a:r>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E551C4D9-5BCE-4592-A349-B48EF823C69E}" type="slidenum">
              <a:rPr lang="en-US" smtClean="0"/>
              <a:t>‹#›</a:t>
            </a:fld>
            <a:endParaRPr lang="en-US"/>
          </a:p>
        </p:txBody>
      </p:sp>
    </p:spTree>
    <p:extLst>
      <p:ext uri="{BB962C8B-B14F-4D97-AF65-F5344CB8AC3E}">
        <p14:creationId xmlns:p14="http://schemas.microsoft.com/office/powerpoint/2010/main" val="35703795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hyperlink" Target="mailto:cojbupdate@kimley-horn.com" TargetMode="External"/><Relationship Id="rId2" Type="http://schemas.openxmlformats.org/officeDocument/2006/relationships/hyperlink" Target="http://cojbupdate.co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4.png"/><Relationship Id="rId7" Type="http://schemas.openxmlformats.org/officeDocument/2006/relationships/diagramColors" Target="../diagrams/colors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45.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tiff"/><Relationship Id="rId4" Type="http://schemas.openxmlformats.org/officeDocument/2006/relationships/image" Target="../media/image5.tif"/></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tif"/></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l="-38000" r="-3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1E880-362C-8919-B7A6-211C07E720A9}"/>
              </a:ext>
            </a:extLst>
          </p:cNvPr>
          <p:cNvSpPr>
            <a:spLocks noGrp="1"/>
          </p:cNvSpPr>
          <p:nvPr>
            <p:ph type="title"/>
          </p:nvPr>
        </p:nvSpPr>
        <p:spPr>
          <a:xfrm>
            <a:off x="709612" y="632724"/>
            <a:ext cx="10772775" cy="1658198"/>
          </a:xfrm>
        </p:spPr>
        <p:txBody>
          <a:bodyPr>
            <a:normAutofit fontScale="90000"/>
          </a:bodyPr>
          <a:lstStyle/>
          <a:p>
            <a:pPr algn="ctr"/>
            <a:r>
              <a:rPr lang="en-US" sz="9600" b="1" spc="0" dirty="0">
                <a:ln w="0"/>
                <a:solidFill>
                  <a:schemeClr val="tx1"/>
                </a:solidFill>
                <a:effectLst>
                  <a:reflection blurRad="6350" stA="53000" endA="300" endPos="35500" dir="5400000" sy="-90000" algn="bl" rotWithShape="0"/>
                </a:effectLst>
              </a:rPr>
              <a:t>Residents &amp; Businesses Workshop</a:t>
            </a:r>
          </a:p>
        </p:txBody>
      </p:sp>
      <p:sp>
        <p:nvSpPr>
          <p:cNvPr id="5" name="Subtitle 2">
            <a:extLst>
              <a:ext uri="{FF2B5EF4-FFF2-40B4-BE49-F238E27FC236}">
                <a16:creationId xmlns:a16="http://schemas.microsoft.com/office/drawing/2014/main" id="{A64A89C3-727B-0AA9-1A89-55E6E97015FA}"/>
              </a:ext>
            </a:extLst>
          </p:cNvPr>
          <p:cNvSpPr txBox="1">
            <a:spLocks/>
          </p:cNvSpPr>
          <p:nvPr/>
        </p:nvSpPr>
        <p:spPr>
          <a:xfrm>
            <a:off x="1233487" y="5799529"/>
            <a:ext cx="10753725" cy="944171"/>
          </a:xfrm>
          <a:prstGeom prst="rect">
            <a:avLst/>
          </a:prstGeom>
        </p:spPr>
        <p:txBody>
          <a:bodyPr vert="horz" lIns="91440" tIns="45720" rIns="91440" bIns="45720" rtlCol="0" anchor="ctr">
            <a:normAutofit fontScale="92500" lnSpcReduction="20000"/>
            <a:scene3d>
              <a:camera prst="orthographicFront"/>
              <a:lightRig rig="harsh" dir="t"/>
            </a:scene3d>
            <a:sp3d extrusionH="57150" prstMaterial="matte">
              <a:bevelT w="63500" h="12700" prst="angle"/>
              <a:contourClr>
                <a:schemeClr val="bg1">
                  <a:lumMod val="65000"/>
                </a:schemeClr>
              </a:contourClr>
            </a:sp3d>
          </a:bodyPr>
          <a:lstStyle>
            <a:lvl1pPr marL="0" indent="0" algn="l" defTabSz="914400" rtl="0" eaLnBrk="1" latinLnBrk="0" hangingPunct="1">
              <a:lnSpc>
                <a:spcPct val="85000"/>
              </a:lnSpc>
              <a:spcBef>
                <a:spcPts val="1300"/>
              </a:spcBef>
              <a:buFont typeface="Arial" pitchFamily="34" charset="0"/>
              <a:buNone/>
              <a:defRPr sz="2200" b="0" kern="1200" cap="all" baseline="0">
                <a:solidFill>
                  <a:schemeClr val="tx1">
                    <a:lumMod val="85000"/>
                    <a:lumOff val="15000"/>
                  </a:schemeClr>
                </a:solidFill>
                <a:latin typeface="+mj-lt"/>
                <a:ea typeface="+mn-ea"/>
                <a:cs typeface="+mn-cs"/>
              </a:defRPr>
            </a:lvl1pPr>
            <a:lvl2pPr marL="457200" indent="0" algn="l" defTabSz="914400" rtl="0" eaLnBrk="1" latinLnBrk="0" hangingPunct="1">
              <a:lnSpc>
                <a:spcPct val="85000"/>
              </a:lnSpc>
              <a:spcBef>
                <a:spcPts val="600"/>
              </a:spcBef>
              <a:buFont typeface="Arial" pitchFamily="34" charset="0"/>
              <a:buNone/>
              <a:defRPr sz="2000" b="1" kern="1200">
                <a:solidFill>
                  <a:schemeClr val="tx1">
                    <a:lumMod val="85000"/>
                    <a:lumOff val="1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1800" b="1" i="1" kern="1200">
                <a:solidFill>
                  <a:schemeClr val="tx1">
                    <a:lumMod val="85000"/>
                    <a:lumOff val="1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1600" b="1" kern="1200">
                <a:solidFill>
                  <a:schemeClr val="tx1">
                    <a:lumMod val="85000"/>
                    <a:lumOff val="1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1600" b="1" kern="1200">
                <a:solidFill>
                  <a:schemeClr val="tx1">
                    <a:lumMod val="85000"/>
                    <a:lumOff val="1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1600" b="1" kern="1200">
                <a:solidFill>
                  <a:schemeClr val="tx1">
                    <a:lumMod val="85000"/>
                    <a:lumOff val="1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1600" b="1" kern="1200">
                <a:solidFill>
                  <a:schemeClr val="tx1">
                    <a:lumMod val="85000"/>
                    <a:lumOff val="15000"/>
                  </a:schemeClr>
                </a:solidFill>
                <a:latin typeface="+mn-lt"/>
                <a:ea typeface="+mn-ea"/>
                <a:cs typeface="+mn-cs"/>
              </a:defRPr>
            </a:lvl9pPr>
          </a:lstStyle>
          <a:p>
            <a:pPr algn="r"/>
            <a:br>
              <a:rPr lang="en-US" b="1" cap="none" dirty="0">
                <a:ln/>
                <a:solidFill>
                  <a:schemeClr val="tx1"/>
                </a:solidFill>
              </a:rPr>
            </a:br>
            <a:r>
              <a:rPr lang="en-US" b="1" cap="none" dirty="0">
                <a:ln/>
                <a:solidFill>
                  <a:schemeClr val="tx1"/>
                </a:solidFill>
              </a:rPr>
              <a:t>Land Development Code Update</a:t>
            </a:r>
          </a:p>
          <a:p>
            <a:pPr algn="r"/>
            <a:r>
              <a:rPr lang="en-US" b="1" i="1" cap="none" dirty="0">
                <a:ln/>
                <a:solidFill>
                  <a:schemeClr val="tx1"/>
                </a:solidFill>
              </a:rPr>
              <a:t>Wednesday, August 14th, 2024</a:t>
            </a:r>
          </a:p>
        </p:txBody>
      </p:sp>
      <p:pic>
        <p:nvPicPr>
          <p:cNvPr id="3" name="Content Placeholder 4" descr="Logo, company name&#10;&#10;Description automatically generated">
            <a:extLst>
              <a:ext uri="{FF2B5EF4-FFF2-40B4-BE49-F238E27FC236}">
                <a16:creationId xmlns:a16="http://schemas.microsoft.com/office/drawing/2014/main" id="{296ACBB5-0E4C-6AF1-32B6-D47B46679D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85351"/>
            <a:ext cx="903055" cy="872649"/>
          </a:xfrm>
          <a:prstGeom prst="rect">
            <a:avLst/>
          </a:prstGeom>
        </p:spPr>
      </p:pic>
    </p:spTree>
    <p:extLst>
      <p:ext uri="{BB962C8B-B14F-4D97-AF65-F5344CB8AC3E}">
        <p14:creationId xmlns:p14="http://schemas.microsoft.com/office/powerpoint/2010/main" val="4041894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87AB319-64C0-4E2D-B1CD-0A970301B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CC4A892D-088E-4414-965D-1F8C4212F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72BC85F-BF83-4D6D-A1BC-8EE5822F0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Jacksonville Beach looking at converting parking lot into garage">
            <a:extLst>
              <a:ext uri="{FF2B5EF4-FFF2-40B4-BE49-F238E27FC236}">
                <a16:creationId xmlns:a16="http://schemas.microsoft.com/office/drawing/2014/main" id="{43A30AD3-B8B6-AB99-0013-670D0D2664ED}"/>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12192000" cy="68623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63F361-398F-9D5A-B5EB-FF94C1452053}"/>
              </a:ext>
            </a:extLst>
          </p:cNvPr>
          <p:cNvSpPr txBox="1"/>
          <p:nvPr/>
        </p:nvSpPr>
        <p:spPr>
          <a:xfrm>
            <a:off x="0" y="4572001"/>
            <a:ext cx="12192000" cy="2285998"/>
          </a:xfrm>
          <a:prstGeom prst="rect">
            <a:avLst/>
          </a:prstGeom>
          <a:solidFill>
            <a:srgbClr val="42859E"/>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D2069695-49F3-3352-09BF-7D5855297DB2}"/>
              </a:ext>
            </a:extLst>
          </p:cNvPr>
          <p:cNvSpPr>
            <a:spLocks noGrp="1"/>
          </p:cNvSpPr>
          <p:nvPr>
            <p:ph type="title"/>
          </p:nvPr>
        </p:nvSpPr>
        <p:spPr>
          <a:xfrm>
            <a:off x="458772" y="5337619"/>
            <a:ext cx="11447281" cy="754762"/>
          </a:xfrm>
        </p:spPr>
        <p:txBody>
          <a:bodyPr vert="horz" lIns="91440" tIns="45720" rIns="91440" bIns="45720" rtlCol="0" anchor="b">
            <a:normAutofit/>
          </a:bodyPr>
          <a:lstStyle/>
          <a:p>
            <a:pPr>
              <a:lnSpc>
                <a:spcPct val="80000"/>
              </a:lnSpc>
            </a:pPr>
            <a:r>
              <a:rPr lang="en-US" sz="4800" dirty="0">
                <a:solidFill>
                  <a:srgbClr val="FFFFFF"/>
                </a:solidFill>
              </a:rPr>
              <a:t>Parking Tables Updated and CBD Table Added</a:t>
            </a:r>
          </a:p>
        </p:txBody>
      </p:sp>
    </p:spTree>
    <p:extLst>
      <p:ext uri="{BB962C8B-B14F-4D97-AF65-F5344CB8AC3E}">
        <p14:creationId xmlns:p14="http://schemas.microsoft.com/office/powerpoint/2010/main" val="1773952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9ECCE-32D0-3844-E195-26A3FA1FA9E0}"/>
              </a:ext>
            </a:extLst>
          </p:cNvPr>
          <p:cNvSpPr>
            <a:spLocks noGrp="1"/>
          </p:cNvSpPr>
          <p:nvPr>
            <p:ph type="title"/>
          </p:nvPr>
        </p:nvSpPr>
        <p:spPr>
          <a:xfrm>
            <a:off x="657221" y="378348"/>
            <a:ext cx="10772775" cy="811473"/>
          </a:xfrm>
        </p:spPr>
        <p:txBody>
          <a:bodyPr/>
          <a:lstStyle/>
          <a:p>
            <a:r>
              <a:rPr lang="en-US" dirty="0">
                <a:solidFill>
                  <a:srgbClr val="42859E"/>
                </a:solidFill>
              </a:rPr>
              <a:t>Parking Reductions </a:t>
            </a:r>
            <a:r>
              <a:rPr lang="en-US" sz="4000" dirty="0">
                <a:solidFill>
                  <a:srgbClr val="42859E"/>
                </a:solidFill>
              </a:rPr>
              <a:t>(Commercial Uses Only)</a:t>
            </a:r>
            <a:endParaRPr lang="en-US" dirty="0">
              <a:solidFill>
                <a:srgbClr val="42859E"/>
              </a:solidFill>
            </a:endParaRPr>
          </a:p>
        </p:txBody>
      </p:sp>
      <p:graphicFrame>
        <p:nvGraphicFramePr>
          <p:cNvPr id="4" name="Table 4">
            <a:extLst>
              <a:ext uri="{FF2B5EF4-FFF2-40B4-BE49-F238E27FC236}">
                <a16:creationId xmlns:a16="http://schemas.microsoft.com/office/drawing/2014/main" id="{C824A8DC-804D-B60B-F323-6896B52DCB1A}"/>
              </a:ext>
            </a:extLst>
          </p:cNvPr>
          <p:cNvGraphicFramePr>
            <a:graphicFrameLocks noGrp="1"/>
          </p:cNvGraphicFramePr>
          <p:nvPr>
            <p:ph idx="1"/>
            <p:extLst>
              <p:ext uri="{D42A27DB-BD31-4B8C-83A1-F6EECF244321}">
                <p14:modId xmlns:p14="http://schemas.microsoft.com/office/powerpoint/2010/main" val="74620415"/>
              </p:ext>
            </p:extLst>
          </p:nvPr>
        </p:nvGraphicFramePr>
        <p:xfrm>
          <a:off x="709612" y="1233706"/>
          <a:ext cx="10772775" cy="5313833"/>
        </p:xfrm>
        <a:graphic>
          <a:graphicData uri="http://schemas.openxmlformats.org/drawingml/2006/table">
            <a:tbl>
              <a:tblPr firstRow="1" bandRow="1">
                <a:tableStyleId>{5C22544A-7EE6-4342-B048-85BDC9FD1C3A}</a:tableStyleId>
              </a:tblPr>
              <a:tblGrid>
                <a:gridCol w="2085977">
                  <a:extLst>
                    <a:ext uri="{9D8B030D-6E8A-4147-A177-3AD203B41FA5}">
                      <a16:colId xmlns:a16="http://schemas.microsoft.com/office/drawing/2014/main" val="306613426"/>
                    </a:ext>
                  </a:extLst>
                </a:gridCol>
                <a:gridCol w="4347882">
                  <a:extLst>
                    <a:ext uri="{9D8B030D-6E8A-4147-A177-3AD203B41FA5}">
                      <a16:colId xmlns:a16="http://schemas.microsoft.com/office/drawing/2014/main" val="506314845"/>
                    </a:ext>
                  </a:extLst>
                </a:gridCol>
                <a:gridCol w="4338916">
                  <a:extLst>
                    <a:ext uri="{9D8B030D-6E8A-4147-A177-3AD203B41FA5}">
                      <a16:colId xmlns:a16="http://schemas.microsoft.com/office/drawing/2014/main" val="1274968636"/>
                    </a:ext>
                  </a:extLst>
                </a:gridCol>
              </a:tblGrid>
              <a:tr h="429841">
                <a:tc gridSpan="3">
                  <a:txBody>
                    <a:bodyPr/>
                    <a:lstStyle/>
                    <a:p>
                      <a:pPr algn="ctr"/>
                      <a:r>
                        <a:rPr lang="en-US" sz="1400" dirty="0"/>
                        <a:t>Off-Street Parking Reductions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42859E"/>
                    </a:solidFill>
                  </a:tcPr>
                </a:tc>
                <a:tc hMerge="1">
                  <a:txBody>
                    <a:bodyPr/>
                    <a:lstStyle/>
                    <a:p>
                      <a:pPr algn="ctr"/>
                      <a:endParaRPr lang="en-US" sz="1600" dirty="0"/>
                    </a:p>
                  </a:txBody>
                  <a:tcPr/>
                </a:tc>
                <a:tc hMerge="1">
                  <a:txBody>
                    <a:bodyPr/>
                    <a:lstStyle/>
                    <a:p>
                      <a:pPr algn="ctr"/>
                      <a:endParaRPr lang="en-US" sz="1600" dirty="0"/>
                    </a:p>
                  </a:txBody>
                  <a:tcPr/>
                </a:tc>
                <a:extLst>
                  <a:ext uri="{0D108BD9-81ED-4DB2-BD59-A6C34878D82A}">
                    <a16:rowId xmlns:a16="http://schemas.microsoft.com/office/drawing/2014/main" val="1096604716"/>
                  </a:ext>
                </a:extLst>
              </a:tr>
              <a:tr h="361954">
                <a:tc>
                  <a:txBody>
                    <a:bodyPr/>
                    <a:lstStyle/>
                    <a:p>
                      <a:pPr algn="ctr"/>
                      <a:endParaRPr lang="en-US" sz="1400" dirty="0"/>
                    </a:p>
                  </a:txBody>
                  <a:tcPr>
                    <a:lnL w="12700" cap="flat" cmpd="sng" algn="ctr">
                      <a:solidFill>
                        <a:schemeClr val="tx1"/>
                      </a:solidFill>
                      <a:prstDash val="solid"/>
                      <a:round/>
                      <a:headEnd type="none" w="med" len="med"/>
                      <a:tailEnd type="none" w="med" len="med"/>
                    </a:lnL>
                  </a:tcPr>
                </a:tc>
                <a:tc>
                  <a:txBody>
                    <a:bodyPr/>
                    <a:lstStyle/>
                    <a:p>
                      <a:pPr algn="ctr"/>
                      <a:r>
                        <a:rPr lang="en-US" sz="1400" b="1" dirty="0"/>
                        <a:t>Central Business District (CBD)</a:t>
                      </a:r>
                    </a:p>
                  </a:txBody>
                  <a:tcPr anchor="ctr"/>
                </a:tc>
                <a:tc>
                  <a:txBody>
                    <a:bodyPr/>
                    <a:lstStyle/>
                    <a:p>
                      <a:pPr algn="ctr"/>
                      <a:r>
                        <a:rPr lang="en-US" sz="1400" b="1" dirty="0"/>
                        <a:t>All other zoning designations*</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52150718"/>
                  </a:ext>
                </a:extLst>
              </a:tr>
              <a:tr h="542931">
                <a:tc>
                  <a:txBody>
                    <a:bodyPr/>
                    <a:lstStyle/>
                    <a:p>
                      <a:pPr algn="ctr"/>
                      <a:r>
                        <a:rPr lang="en-US" sz="1200" b="1" dirty="0"/>
                        <a:t>Bicycle Parking</a:t>
                      </a:r>
                    </a:p>
                  </a:txBody>
                  <a:tcPr anchor="ctr">
                    <a:lnL w="12700" cap="flat" cmpd="sng" algn="ctr">
                      <a:solidFill>
                        <a:schemeClr val="tx1"/>
                      </a:solidFill>
                      <a:prstDash val="solid"/>
                      <a:round/>
                      <a:headEnd type="none" w="med" len="med"/>
                      <a:tailEnd type="none" w="med" len="med"/>
                    </a:lnL>
                  </a:tcPr>
                </a:tc>
                <a:tc>
                  <a:txBody>
                    <a:bodyPr/>
                    <a:lstStyle/>
                    <a:p>
                      <a:pPr algn="ctr"/>
                      <a:r>
                        <a:rPr lang="en-US" sz="1200" dirty="0"/>
                        <a:t>Maximum off-street parking reduction of twenty (20) percent.</a:t>
                      </a:r>
                    </a:p>
                    <a:p>
                      <a:pPr algn="ctr"/>
                      <a:r>
                        <a:rPr lang="en-US" sz="1200" dirty="0"/>
                        <a:t>One (1) percent reduction for every two (2) bicycle parking spaces.</a:t>
                      </a:r>
                    </a:p>
                  </a:txBody>
                  <a:tcPr anchor="ctr"/>
                </a:tc>
                <a:tc>
                  <a:txBody>
                    <a:bodyPr/>
                    <a:lstStyle/>
                    <a:p>
                      <a:pPr algn="ctr"/>
                      <a:r>
                        <a:rPr lang="en-US" sz="1200" dirty="0"/>
                        <a:t>Maximum off-street parking reduction of twenty (20) percent.</a:t>
                      </a:r>
                    </a:p>
                    <a:p>
                      <a:pPr algn="ctr"/>
                      <a:r>
                        <a:rPr lang="en-US" sz="1200" dirty="0"/>
                        <a:t>One (1) percent reduction for every two (2) bicycle parking spaces.</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2751668"/>
                  </a:ext>
                </a:extLst>
              </a:tr>
              <a:tr h="760104">
                <a:tc>
                  <a:txBody>
                    <a:bodyPr/>
                    <a:lstStyle/>
                    <a:p>
                      <a:pPr algn="ctr"/>
                      <a:r>
                        <a:rPr lang="en-US" sz="1200" b="1" dirty="0"/>
                        <a:t>Compact, EV, and/or Golf Cart Parking</a:t>
                      </a:r>
                    </a:p>
                  </a:txBody>
                  <a:tcPr anchor="ctr">
                    <a:lnL w="12700" cap="flat" cmpd="sng" algn="ctr">
                      <a:solidFill>
                        <a:schemeClr val="tx1"/>
                      </a:solidFill>
                      <a:prstDash val="solid"/>
                      <a:round/>
                      <a:headEnd type="none" w="med" len="med"/>
                      <a:tailEnd type="none" w="med" len="med"/>
                    </a:lnL>
                  </a:tcPr>
                </a:tc>
                <a:tc>
                  <a:txBody>
                    <a:bodyPr/>
                    <a:lstStyle/>
                    <a:p>
                      <a:pPr algn="ctr"/>
                      <a:r>
                        <a:rPr lang="en-US" sz="1200" dirty="0"/>
                        <a:t>Maximum off-street parking reduction of ten (10) percent.</a:t>
                      </a:r>
                    </a:p>
                    <a:p>
                      <a:pPr algn="ctr"/>
                      <a:r>
                        <a:rPr lang="en-US" sz="1200" dirty="0"/>
                        <a:t>One (1) percent reduction for every (1) compact or golf cart parking space.</a:t>
                      </a:r>
                    </a:p>
                  </a:txBody>
                  <a:tcPr anchor="ctr"/>
                </a:tc>
                <a:tc>
                  <a:txBody>
                    <a:bodyPr/>
                    <a:lstStyle/>
                    <a:p>
                      <a:pPr algn="ctr"/>
                      <a:r>
                        <a:rPr lang="en-US" sz="1200" dirty="0"/>
                        <a:t>Maximum off-street parking reduction of five (5) percent.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One (1) percent reduction for every (1) compact or golf cart parking space.</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794033258"/>
                  </a:ext>
                </a:extLst>
              </a:tr>
              <a:tr h="542931">
                <a:tc>
                  <a:txBody>
                    <a:bodyPr/>
                    <a:lstStyle/>
                    <a:p>
                      <a:pPr algn="ctr"/>
                      <a:r>
                        <a:rPr lang="en-US" sz="1200" b="1" dirty="0"/>
                        <a:t>Motorcycle Parking</a:t>
                      </a:r>
                    </a:p>
                  </a:txBody>
                  <a:tcPr anchor="ct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Maximum off-street parking reduction of five (5) percent.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One (1) percent reduction for every (1) motorcycle parking space.</a:t>
                      </a:r>
                    </a:p>
                  </a:txBody>
                  <a:tcPr anchor="ctr"/>
                </a:tc>
                <a:tc>
                  <a:txBody>
                    <a:bodyPr/>
                    <a:lstStyle/>
                    <a:p>
                      <a:pPr algn="ctr"/>
                      <a:r>
                        <a:rPr lang="en-US" sz="1200" dirty="0"/>
                        <a:t>Maximum off-street parking reduction of five (5) percent.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One (1) percent reduction for every (1) motorcycle parking space.</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22126380"/>
                  </a:ext>
                </a:extLst>
              </a:tr>
              <a:tr h="542931">
                <a:tc>
                  <a:txBody>
                    <a:bodyPr/>
                    <a:lstStyle/>
                    <a:p>
                      <a:pPr algn="ctr"/>
                      <a:r>
                        <a:rPr lang="en-US" sz="1200" b="1" dirty="0"/>
                        <a:t>Pervious Parking Area</a:t>
                      </a:r>
                    </a:p>
                  </a:txBody>
                  <a:tcPr anchor="ct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Maximum off street parking reduction of five (5) percent.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One (1) percent reduction for every (1) standard vehicular pervious parking space.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Maximum off street parking reduction of five (5) percent.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One (1) percent reduction for every (1) standard vehicular pervious parking space.</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65053003"/>
                  </a:ext>
                </a:extLst>
              </a:tr>
              <a:tr h="542931">
                <a:tc>
                  <a:txBody>
                    <a:bodyPr/>
                    <a:lstStyle/>
                    <a:p>
                      <a:pPr algn="ctr"/>
                      <a:r>
                        <a:rPr lang="en-US" sz="1200" b="1" dirty="0"/>
                        <a:t>Proximity to Public Parking </a:t>
                      </a:r>
                    </a:p>
                    <a:p>
                      <a:pPr algn="ctr"/>
                      <a:r>
                        <a:rPr lang="en-US" sz="1200" b="1" dirty="0"/>
                        <a:t>(&lt;0.25 mile)</a:t>
                      </a:r>
                    </a:p>
                  </a:txBody>
                  <a:tcPr anchor="ct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Off-street parking reduction of ten (10) percent.</a:t>
                      </a:r>
                    </a:p>
                  </a:txBody>
                  <a:tcPr anchor="ctr"/>
                </a:tc>
                <a:tc>
                  <a:txBody>
                    <a:bodyPr/>
                    <a:lstStyle/>
                    <a:p>
                      <a:pPr algn="ctr"/>
                      <a:r>
                        <a:rPr lang="en-US" sz="1200" dirty="0"/>
                        <a:t>Off-street parking reduction of five (5) percent.</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0433527"/>
                  </a:ext>
                </a:extLst>
              </a:tr>
              <a:tr h="542931">
                <a:tc>
                  <a:txBody>
                    <a:bodyPr/>
                    <a:lstStyle/>
                    <a:p>
                      <a:pPr algn="ctr"/>
                      <a:r>
                        <a:rPr lang="en-US" sz="1200" b="1" dirty="0"/>
                        <a:t>Proximity to Urban Trail </a:t>
                      </a:r>
                    </a:p>
                    <a:p>
                      <a:pPr algn="ctr"/>
                      <a:r>
                        <a:rPr lang="en-US" sz="1200" b="1" dirty="0"/>
                        <a:t>(&lt;300 ft.)</a:t>
                      </a:r>
                    </a:p>
                  </a:txBody>
                  <a:tcPr anchor="ct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Off-street parking reduction of ten (10) percent.</a:t>
                      </a:r>
                    </a:p>
                  </a:txBody>
                  <a:tcPr anchor="ctr"/>
                </a:tc>
                <a:tc>
                  <a:txBody>
                    <a:bodyPr/>
                    <a:lstStyle/>
                    <a:p>
                      <a:pPr algn="ctr"/>
                      <a:r>
                        <a:rPr lang="en-US" sz="1200" dirty="0"/>
                        <a:t>Off-street parking reduction of five (5) percent.</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92238192"/>
                  </a:ext>
                </a:extLst>
              </a:tr>
              <a:tr h="325759">
                <a:tc>
                  <a:txBody>
                    <a:bodyPr/>
                    <a:lstStyle/>
                    <a:p>
                      <a:pPr algn="ctr"/>
                      <a:r>
                        <a:rPr lang="en-US" sz="1200" b="1" dirty="0"/>
                        <a:t>Enhanced Landscaping</a:t>
                      </a:r>
                    </a:p>
                  </a:txBody>
                  <a:tcPr anchor="ct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Provide (1) shade tree and reduce (1) parking space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Provide (1) shade tree and reduce (1) parking space</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0895274"/>
                  </a:ext>
                </a:extLst>
              </a:tr>
              <a:tr h="325759">
                <a:tc>
                  <a:txBody>
                    <a:bodyPr/>
                    <a:lstStyle/>
                    <a:p>
                      <a:pPr algn="ctr"/>
                      <a:r>
                        <a:rPr lang="en-US" sz="1200" dirty="0"/>
                        <a:t>MAXIMUM REDUCTION</a:t>
                      </a:r>
                    </a:p>
                  </a:txBody>
                  <a:tcPr>
                    <a:lnL w="12700" cap="flat" cmpd="sng" algn="ctr">
                      <a:solidFill>
                        <a:schemeClr val="tx1"/>
                      </a:solidFill>
                      <a:prstDash val="solid"/>
                      <a:round/>
                      <a:headEnd type="none" w="med" len="med"/>
                      <a:tailEnd type="none" w="med" len="med"/>
                    </a:lnL>
                  </a:tcPr>
                </a:tc>
                <a:tc>
                  <a:txBody>
                    <a:bodyPr/>
                    <a:lstStyle/>
                    <a:p>
                      <a:pPr algn="ctr"/>
                      <a:r>
                        <a:rPr lang="en-US" sz="1200" dirty="0"/>
                        <a:t>Fifty (50) percent.</a:t>
                      </a:r>
                    </a:p>
                  </a:txBody>
                  <a:tcPr anchor="ctr"/>
                </a:tc>
                <a:tc>
                  <a:txBody>
                    <a:bodyPr/>
                    <a:lstStyle/>
                    <a:p>
                      <a:pPr algn="ctr"/>
                      <a:r>
                        <a:rPr lang="en-US" sz="1200" dirty="0"/>
                        <a:t>Thirty (30) percent.</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24706034"/>
                  </a:ext>
                </a:extLst>
              </a:tr>
              <a:tr h="298612">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50" dirty="0"/>
                        <a:t>*Excluding restaurant uses.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400" dirty="0"/>
                    </a:p>
                  </a:txBody>
                  <a:tcPr/>
                </a:tc>
                <a:tc hMerge="1">
                  <a:txBody>
                    <a:bodyPr/>
                    <a:lstStyle/>
                    <a:p>
                      <a:endParaRPr lang="en-US" sz="1400" dirty="0"/>
                    </a:p>
                  </a:txBody>
                  <a:tcPr/>
                </a:tc>
                <a:extLst>
                  <a:ext uri="{0D108BD9-81ED-4DB2-BD59-A6C34878D82A}">
                    <a16:rowId xmlns:a16="http://schemas.microsoft.com/office/drawing/2014/main" val="3749696932"/>
                  </a:ext>
                </a:extLst>
              </a:tr>
            </a:tbl>
          </a:graphicData>
        </a:graphic>
      </p:graphicFrame>
    </p:spTree>
    <p:extLst>
      <p:ext uri="{BB962C8B-B14F-4D97-AF65-F5344CB8AC3E}">
        <p14:creationId xmlns:p14="http://schemas.microsoft.com/office/powerpoint/2010/main" val="588529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2859E">
            <a:alpha val="75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B1D20-19F3-F4BE-310B-F77FB458E623}"/>
              </a:ext>
            </a:extLst>
          </p:cNvPr>
          <p:cNvSpPr>
            <a:spLocks noGrp="1"/>
          </p:cNvSpPr>
          <p:nvPr>
            <p:ph type="title"/>
          </p:nvPr>
        </p:nvSpPr>
        <p:spPr>
          <a:xfrm>
            <a:off x="8613261" y="657138"/>
            <a:ext cx="3372464" cy="3869205"/>
          </a:xfrm>
        </p:spPr>
        <p:txBody>
          <a:bodyPr vert="horz" lIns="91440" tIns="45720" rIns="91440" bIns="45720" rtlCol="0" anchor="b">
            <a:normAutofit/>
          </a:bodyPr>
          <a:lstStyle/>
          <a:p>
            <a:pPr>
              <a:lnSpc>
                <a:spcPct val="80000"/>
              </a:lnSpc>
            </a:pPr>
            <a:r>
              <a:rPr lang="en-US" sz="6000" dirty="0">
                <a:solidFill>
                  <a:srgbClr val="FFFFFF"/>
                </a:solidFill>
              </a:rPr>
              <a:t>Parking Exemption Zone</a:t>
            </a:r>
          </a:p>
        </p:txBody>
      </p:sp>
      <p:pic>
        <p:nvPicPr>
          <p:cNvPr id="6" name="Content Placeholder 5" descr="Aerial view of a parking lot&#10;&#10;Description automatically generated">
            <a:extLst>
              <a:ext uri="{FF2B5EF4-FFF2-40B4-BE49-F238E27FC236}">
                <a16:creationId xmlns:a16="http://schemas.microsoft.com/office/drawing/2014/main" id="{AF92F1FF-BBDB-AD8B-FC9E-072D36DBE2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1819" y="357964"/>
            <a:ext cx="7950903" cy="6142071"/>
          </a:xfrm>
          <a:prstGeom prst="rect">
            <a:avLst/>
          </a:prstGeom>
        </p:spPr>
      </p:pic>
    </p:spTree>
    <p:extLst>
      <p:ext uri="{BB962C8B-B14F-4D97-AF65-F5344CB8AC3E}">
        <p14:creationId xmlns:p14="http://schemas.microsoft.com/office/powerpoint/2010/main" val="2397848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90C137-B464-7840-9E85-F50DA5F29923}"/>
              </a:ext>
            </a:extLst>
          </p:cNvPr>
          <p:cNvPicPr>
            <a:picLocks noChangeAspect="1"/>
          </p:cNvPicPr>
          <p:nvPr/>
        </p:nvPicPr>
        <p:blipFill>
          <a:blip r:embed="rId3">
            <a:alphaModFix amt="50000"/>
          </a:blip>
          <a:stretch>
            <a:fillRect/>
          </a:stretch>
        </p:blipFill>
        <p:spPr>
          <a:xfrm>
            <a:off x="1120" y="0"/>
            <a:ext cx="12190880" cy="6908165"/>
          </a:xfrm>
          <a:prstGeom prst="rect">
            <a:avLst/>
          </a:prstGeom>
          <a:ln>
            <a:solidFill>
              <a:schemeClr val="tx1"/>
            </a:solidFill>
          </a:ln>
        </p:spPr>
      </p:pic>
      <p:sp>
        <p:nvSpPr>
          <p:cNvPr id="2" name="Title 1">
            <a:extLst>
              <a:ext uri="{FF2B5EF4-FFF2-40B4-BE49-F238E27FC236}">
                <a16:creationId xmlns:a16="http://schemas.microsoft.com/office/drawing/2014/main" id="{52336430-A14B-AD43-97FC-89222E24AE43}"/>
              </a:ext>
            </a:extLst>
          </p:cNvPr>
          <p:cNvSpPr>
            <a:spLocks noGrp="1"/>
          </p:cNvSpPr>
          <p:nvPr>
            <p:ph type="title"/>
          </p:nvPr>
        </p:nvSpPr>
        <p:spPr>
          <a:xfrm>
            <a:off x="204737" y="304853"/>
            <a:ext cx="10772775" cy="1658198"/>
          </a:xfrm>
        </p:spPr>
        <p:txBody>
          <a:bodyPr/>
          <a:lstStyle/>
          <a:p>
            <a:r>
              <a:rPr lang="en-US" dirty="0">
                <a:solidFill>
                  <a:schemeClr val="tx1"/>
                </a:solidFill>
              </a:rPr>
              <a:t>Residential Lot Coverage</a:t>
            </a:r>
          </a:p>
        </p:txBody>
      </p:sp>
      <p:graphicFrame>
        <p:nvGraphicFramePr>
          <p:cNvPr id="4" name="Table 5">
            <a:extLst>
              <a:ext uri="{FF2B5EF4-FFF2-40B4-BE49-F238E27FC236}">
                <a16:creationId xmlns:a16="http://schemas.microsoft.com/office/drawing/2014/main" id="{37EEFBA4-6555-ADDB-13EB-6CC4DADE6D3D}"/>
              </a:ext>
            </a:extLst>
          </p:cNvPr>
          <p:cNvGraphicFramePr>
            <a:graphicFrameLocks noGrp="1"/>
          </p:cNvGraphicFramePr>
          <p:nvPr>
            <p:extLst>
              <p:ext uri="{D42A27DB-BD31-4B8C-83A1-F6EECF244321}">
                <p14:modId xmlns:p14="http://schemas.microsoft.com/office/powerpoint/2010/main" val="1720417852"/>
              </p:ext>
            </p:extLst>
          </p:nvPr>
        </p:nvGraphicFramePr>
        <p:xfrm>
          <a:off x="683734" y="2267903"/>
          <a:ext cx="5556811" cy="3209070"/>
        </p:xfrm>
        <a:graphic>
          <a:graphicData uri="http://schemas.openxmlformats.org/drawingml/2006/table">
            <a:tbl>
              <a:tblPr firstRow="1" bandRow="1">
                <a:tableStyleId>{5C22544A-7EE6-4342-B048-85BDC9FD1C3A}</a:tableStyleId>
              </a:tblPr>
              <a:tblGrid>
                <a:gridCol w="1786142">
                  <a:extLst>
                    <a:ext uri="{9D8B030D-6E8A-4147-A177-3AD203B41FA5}">
                      <a16:colId xmlns:a16="http://schemas.microsoft.com/office/drawing/2014/main" val="2562795690"/>
                    </a:ext>
                  </a:extLst>
                </a:gridCol>
                <a:gridCol w="1303612">
                  <a:extLst>
                    <a:ext uri="{9D8B030D-6E8A-4147-A177-3AD203B41FA5}">
                      <a16:colId xmlns:a16="http://schemas.microsoft.com/office/drawing/2014/main" val="394517259"/>
                    </a:ext>
                  </a:extLst>
                </a:gridCol>
                <a:gridCol w="2467057">
                  <a:extLst>
                    <a:ext uri="{9D8B030D-6E8A-4147-A177-3AD203B41FA5}">
                      <a16:colId xmlns:a16="http://schemas.microsoft.com/office/drawing/2014/main" val="1763492727"/>
                    </a:ext>
                  </a:extLst>
                </a:gridCol>
              </a:tblGrid>
              <a:tr h="1023708">
                <a:tc>
                  <a:txBody>
                    <a:bodyPr/>
                    <a:lstStyle/>
                    <a:p>
                      <a:pPr algn="ctr"/>
                      <a:endParaRPr lang="en-US" dirty="0"/>
                    </a:p>
                  </a:txBody>
                  <a:tcPr anchor="ctr">
                    <a:solidFill>
                      <a:srgbClr val="42859E"/>
                    </a:solidFill>
                  </a:tcPr>
                </a:tc>
                <a:tc>
                  <a:txBody>
                    <a:bodyPr/>
                    <a:lstStyle/>
                    <a:p>
                      <a:pPr algn="ctr"/>
                      <a:r>
                        <a:rPr lang="en-US" dirty="0"/>
                        <a:t>Existing</a:t>
                      </a:r>
                    </a:p>
                  </a:txBody>
                  <a:tcPr anchor="ctr">
                    <a:solidFill>
                      <a:srgbClr val="42859E"/>
                    </a:solidFill>
                  </a:tcPr>
                </a:tc>
                <a:tc>
                  <a:txBody>
                    <a:bodyPr/>
                    <a:lstStyle/>
                    <a:p>
                      <a:pPr algn="ctr"/>
                      <a:r>
                        <a:rPr lang="en-US" b="1" dirty="0"/>
                        <a:t>Proposed</a:t>
                      </a:r>
                    </a:p>
                  </a:txBody>
                  <a:tcPr anchor="ctr">
                    <a:solidFill>
                      <a:schemeClr val="accent1">
                        <a:lumMod val="40000"/>
                        <a:lumOff val="60000"/>
                      </a:schemeClr>
                    </a:solidFill>
                  </a:tcPr>
                </a:tc>
                <a:extLst>
                  <a:ext uri="{0D108BD9-81ED-4DB2-BD59-A6C34878D82A}">
                    <a16:rowId xmlns:a16="http://schemas.microsoft.com/office/drawing/2014/main" val="321921055"/>
                  </a:ext>
                </a:extLst>
              </a:tr>
              <a:tr h="1023708">
                <a:tc>
                  <a:txBody>
                    <a:bodyPr/>
                    <a:lstStyle/>
                    <a:p>
                      <a:pPr algn="ctr"/>
                      <a:r>
                        <a:rPr lang="en-US" b="1" dirty="0"/>
                        <a:t>Lot Coverage</a:t>
                      </a:r>
                    </a:p>
                  </a:txBody>
                  <a:tcPr anchor="ctr"/>
                </a:tc>
                <a:tc>
                  <a:txBody>
                    <a:bodyPr/>
                    <a:lstStyle/>
                    <a:p>
                      <a:pPr algn="ctr"/>
                      <a:r>
                        <a:rPr lang="en-US" dirty="0"/>
                        <a:t>35%</a:t>
                      </a:r>
                    </a:p>
                  </a:txBody>
                  <a:tcPr anchor="ctr"/>
                </a:tc>
                <a:tc>
                  <a:txBody>
                    <a:bodyPr/>
                    <a:lstStyle/>
                    <a:p>
                      <a:pPr algn="ctr"/>
                      <a:r>
                        <a:rPr lang="en-US" b="1" dirty="0">
                          <a:solidFill>
                            <a:schemeClr val="tx1"/>
                          </a:solidFill>
                        </a:rPr>
                        <a:t>35% </a:t>
                      </a:r>
                    </a:p>
                    <a:p>
                      <a:pPr algn="ctr"/>
                      <a:r>
                        <a:rPr lang="en-US" sz="1400" b="1" dirty="0">
                          <a:solidFill>
                            <a:schemeClr val="tx1"/>
                          </a:solidFill>
                        </a:rPr>
                        <a:t>(all structures with a roof)</a:t>
                      </a:r>
                    </a:p>
                  </a:txBody>
                  <a:tcPr anchor="ctr">
                    <a:solidFill>
                      <a:schemeClr val="accent1">
                        <a:lumMod val="40000"/>
                        <a:lumOff val="60000"/>
                      </a:schemeClr>
                    </a:solidFill>
                  </a:tcPr>
                </a:tc>
                <a:extLst>
                  <a:ext uri="{0D108BD9-81ED-4DB2-BD59-A6C34878D82A}">
                    <a16:rowId xmlns:a16="http://schemas.microsoft.com/office/drawing/2014/main" val="3248689432"/>
                  </a:ext>
                </a:extLst>
              </a:tr>
              <a:tr h="1161654">
                <a:tc>
                  <a:txBody>
                    <a:bodyPr/>
                    <a:lstStyle/>
                    <a:p>
                      <a:pPr algn="ctr"/>
                      <a:r>
                        <a:rPr lang="en-US" b="1" dirty="0"/>
                        <a:t>Impervious Surface Ratio (ISR)</a:t>
                      </a:r>
                    </a:p>
                  </a:txBody>
                  <a:tcPr anchor="ctr"/>
                </a:tc>
                <a:tc>
                  <a:txBody>
                    <a:bodyPr/>
                    <a:lstStyle/>
                    <a:p>
                      <a:pPr algn="ctr"/>
                      <a:r>
                        <a:rPr lang="en-US" dirty="0"/>
                        <a:t>-</a:t>
                      </a:r>
                    </a:p>
                  </a:txBody>
                  <a:tcPr anchor="ctr"/>
                </a:tc>
                <a:tc>
                  <a:txBody>
                    <a:bodyPr/>
                    <a:lstStyle/>
                    <a:p>
                      <a:pPr algn="ctr"/>
                      <a:r>
                        <a:rPr lang="en-US" b="1" dirty="0">
                          <a:solidFill>
                            <a:schemeClr val="tx1"/>
                          </a:solidFill>
                        </a:rPr>
                        <a:t>50%</a:t>
                      </a:r>
                    </a:p>
                  </a:txBody>
                  <a:tcPr anchor="ctr">
                    <a:solidFill>
                      <a:schemeClr val="accent1">
                        <a:lumMod val="40000"/>
                        <a:lumOff val="60000"/>
                      </a:schemeClr>
                    </a:solidFill>
                  </a:tcPr>
                </a:tc>
                <a:extLst>
                  <a:ext uri="{0D108BD9-81ED-4DB2-BD59-A6C34878D82A}">
                    <a16:rowId xmlns:a16="http://schemas.microsoft.com/office/drawing/2014/main" val="8478315"/>
                  </a:ext>
                </a:extLst>
              </a:tr>
            </a:tbl>
          </a:graphicData>
        </a:graphic>
      </p:graphicFrame>
    </p:spTree>
    <p:extLst>
      <p:ext uri="{BB962C8B-B14F-4D97-AF65-F5344CB8AC3E}">
        <p14:creationId xmlns:p14="http://schemas.microsoft.com/office/powerpoint/2010/main" val="25046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D2417C-3BF3-86E0-C913-56D660AA2A0E}"/>
              </a:ext>
            </a:extLst>
          </p:cNvPr>
          <p:cNvPicPr>
            <a:picLocks noChangeAspect="1"/>
          </p:cNvPicPr>
          <p:nvPr/>
        </p:nvPicPr>
        <p:blipFill rotWithShape="1">
          <a:blip r:embed="rId3">
            <a:alphaModFix amt="50000"/>
          </a:blip>
          <a:srcRect t="5153" b="6192"/>
          <a:stretch/>
        </p:blipFill>
        <p:spPr>
          <a:xfrm>
            <a:off x="0" y="-30637"/>
            <a:ext cx="12192000" cy="7136091"/>
          </a:xfrm>
          <a:prstGeom prst="rect">
            <a:avLst/>
          </a:prstGeom>
        </p:spPr>
      </p:pic>
      <p:graphicFrame>
        <p:nvGraphicFramePr>
          <p:cNvPr id="4" name="Table 4">
            <a:extLst>
              <a:ext uri="{FF2B5EF4-FFF2-40B4-BE49-F238E27FC236}">
                <a16:creationId xmlns:a16="http://schemas.microsoft.com/office/drawing/2014/main" id="{43196759-21DC-DF66-3208-5512065D7F92}"/>
              </a:ext>
            </a:extLst>
          </p:cNvPr>
          <p:cNvGraphicFramePr>
            <a:graphicFrameLocks noGrp="1"/>
          </p:cNvGraphicFramePr>
          <p:nvPr>
            <p:ph idx="1"/>
            <p:extLst>
              <p:ext uri="{D42A27DB-BD31-4B8C-83A1-F6EECF244321}">
                <p14:modId xmlns:p14="http://schemas.microsoft.com/office/powerpoint/2010/main" val="3092675566"/>
              </p:ext>
            </p:extLst>
          </p:nvPr>
        </p:nvGraphicFramePr>
        <p:xfrm>
          <a:off x="1137864" y="2036544"/>
          <a:ext cx="9811494" cy="3423476"/>
        </p:xfrm>
        <a:graphic>
          <a:graphicData uri="http://schemas.openxmlformats.org/drawingml/2006/table">
            <a:tbl>
              <a:tblPr firstRow="1" bandRow="1">
                <a:tableStyleId>{5C22544A-7EE6-4342-B048-85BDC9FD1C3A}</a:tableStyleId>
              </a:tblPr>
              <a:tblGrid>
                <a:gridCol w="2255053">
                  <a:extLst>
                    <a:ext uri="{9D8B030D-6E8A-4147-A177-3AD203B41FA5}">
                      <a16:colId xmlns:a16="http://schemas.microsoft.com/office/drawing/2014/main" val="3069772260"/>
                    </a:ext>
                  </a:extLst>
                </a:gridCol>
                <a:gridCol w="1050650">
                  <a:extLst>
                    <a:ext uri="{9D8B030D-6E8A-4147-A177-3AD203B41FA5}">
                      <a16:colId xmlns:a16="http://schemas.microsoft.com/office/drawing/2014/main" val="3336435203"/>
                    </a:ext>
                  </a:extLst>
                </a:gridCol>
                <a:gridCol w="1718804">
                  <a:extLst>
                    <a:ext uri="{9D8B030D-6E8A-4147-A177-3AD203B41FA5}">
                      <a16:colId xmlns:a16="http://schemas.microsoft.com/office/drawing/2014/main" val="936078595"/>
                    </a:ext>
                  </a:extLst>
                </a:gridCol>
                <a:gridCol w="2296610">
                  <a:extLst>
                    <a:ext uri="{9D8B030D-6E8A-4147-A177-3AD203B41FA5}">
                      <a16:colId xmlns:a16="http://schemas.microsoft.com/office/drawing/2014/main" val="3981389688"/>
                    </a:ext>
                  </a:extLst>
                </a:gridCol>
                <a:gridCol w="2490377">
                  <a:extLst>
                    <a:ext uri="{9D8B030D-6E8A-4147-A177-3AD203B41FA5}">
                      <a16:colId xmlns:a16="http://schemas.microsoft.com/office/drawing/2014/main" val="1213239906"/>
                    </a:ext>
                  </a:extLst>
                </a:gridCol>
              </a:tblGrid>
              <a:tr h="1031008">
                <a:tc>
                  <a:txBody>
                    <a:bodyPr/>
                    <a:lstStyle/>
                    <a:p>
                      <a:pPr algn="ctr"/>
                      <a:endParaRPr lang="en-US" sz="2400" dirty="0"/>
                    </a:p>
                  </a:txBody>
                  <a:tcPr anchor="ctr">
                    <a:solidFill>
                      <a:srgbClr val="42859E"/>
                    </a:solidFill>
                  </a:tcPr>
                </a:tc>
                <a:tc>
                  <a:txBody>
                    <a:bodyPr/>
                    <a:lstStyle/>
                    <a:p>
                      <a:pPr algn="ctr"/>
                      <a:r>
                        <a:rPr lang="en-US" sz="2000" dirty="0"/>
                        <a:t>Total Lots</a:t>
                      </a:r>
                    </a:p>
                  </a:txBody>
                  <a:tcPr anchor="ctr">
                    <a:solidFill>
                      <a:srgbClr val="42859E"/>
                    </a:solidFill>
                  </a:tcPr>
                </a:tc>
                <a:tc>
                  <a:txBody>
                    <a:bodyPr/>
                    <a:lstStyle/>
                    <a:p>
                      <a:pPr algn="ctr"/>
                      <a:r>
                        <a:rPr lang="en-US" sz="2000" dirty="0"/>
                        <a:t>Median Area </a:t>
                      </a:r>
                      <a:r>
                        <a:rPr lang="en-US" sz="1800" dirty="0"/>
                        <a:t>(Square Feet)</a:t>
                      </a:r>
                    </a:p>
                  </a:txBody>
                  <a:tcPr anchor="ctr">
                    <a:solidFill>
                      <a:srgbClr val="42859E"/>
                    </a:solidFill>
                  </a:tcPr>
                </a:tc>
                <a:tc>
                  <a:txBody>
                    <a:bodyPr/>
                    <a:lstStyle/>
                    <a:p>
                      <a:pPr algn="ctr"/>
                      <a:r>
                        <a:rPr lang="en-US" sz="2000" dirty="0"/>
                        <a:t>Existing Minimum Lot Area </a:t>
                      </a:r>
                    </a:p>
                    <a:p>
                      <a:pPr algn="ctr"/>
                      <a:r>
                        <a:rPr lang="en-US" sz="1800" dirty="0"/>
                        <a:t>(Square Feet)</a:t>
                      </a:r>
                    </a:p>
                  </a:txBody>
                  <a:tcPr anchor="ctr">
                    <a:solidFill>
                      <a:srgbClr val="42859E"/>
                    </a:solidFill>
                  </a:tcPr>
                </a:tc>
                <a:tc>
                  <a:txBody>
                    <a:bodyPr/>
                    <a:lstStyle/>
                    <a:p>
                      <a:pPr algn="ctr"/>
                      <a:r>
                        <a:rPr lang="en-US" sz="2400" dirty="0"/>
                        <a:t>Existing Setbacks</a:t>
                      </a:r>
                      <a:br>
                        <a:rPr lang="en-US" sz="2400" dirty="0"/>
                      </a:br>
                      <a:r>
                        <a:rPr lang="en-US" sz="1800" dirty="0"/>
                        <a:t>(Front/Side/Side/Rear)</a:t>
                      </a:r>
                      <a:endParaRPr lang="en-US" sz="2400" dirty="0"/>
                    </a:p>
                  </a:txBody>
                  <a:tcPr anchor="ctr">
                    <a:solidFill>
                      <a:srgbClr val="42859E"/>
                    </a:solidFill>
                  </a:tcPr>
                </a:tc>
                <a:extLst>
                  <a:ext uri="{0D108BD9-81ED-4DB2-BD59-A6C34878D82A}">
                    <a16:rowId xmlns:a16="http://schemas.microsoft.com/office/drawing/2014/main" val="3450299098"/>
                  </a:ext>
                </a:extLst>
              </a:tr>
              <a:tr h="482459">
                <a:tc>
                  <a:txBody>
                    <a:bodyPr/>
                    <a:lstStyle/>
                    <a:p>
                      <a:pPr algn="ctr"/>
                      <a:r>
                        <a:rPr lang="en-US" sz="2000"/>
                        <a:t>RS-1 (Single-Family)</a:t>
                      </a:r>
                      <a:endParaRPr lang="en-US" sz="2000" dirty="0"/>
                    </a:p>
                  </a:txBody>
                  <a:tcPr anchor="ctr"/>
                </a:tc>
                <a:tc>
                  <a:txBody>
                    <a:bodyPr/>
                    <a:lstStyle/>
                    <a:p>
                      <a:pPr algn="ctr"/>
                      <a:r>
                        <a:rPr lang="en-US" sz="2400"/>
                        <a:t>3,233</a:t>
                      </a:r>
                      <a:endParaRPr lang="en-US" sz="2400" dirty="0"/>
                    </a:p>
                  </a:txBody>
                  <a:tcPr anchor="ctr"/>
                </a:tc>
                <a:tc>
                  <a:txBody>
                    <a:bodyPr/>
                    <a:lstStyle/>
                    <a:p>
                      <a:pPr algn="ctr"/>
                      <a:r>
                        <a:rPr lang="en-US" sz="2400" dirty="0"/>
                        <a:t>9,113 sf</a:t>
                      </a:r>
                    </a:p>
                  </a:txBody>
                  <a:tcPr anchor="ctr"/>
                </a:tc>
                <a:tc>
                  <a:txBody>
                    <a:bodyPr/>
                    <a:lstStyle/>
                    <a:p>
                      <a:pPr algn="ctr"/>
                      <a:r>
                        <a:rPr lang="en-US" sz="2400"/>
                        <a:t>10,000 sf</a:t>
                      </a:r>
                      <a:endParaRPr lang="en-US" sz="2400" dirty="0"/>
                    </a:p>
                  </a:txBody>
                  <a:tcPr anchor="ctr"/>
                </a:tc>
                <a:tc>
                  <a:txBody>
                    <a:bodyPr/>
                    <a:lstStyle/>
                    <a:p>
                      <a:pPr algn="ctr"/>
                      <a:r>
                        <a:rPr lang="en-US" sz="2400"/>
                        <a:t>25’/10’/10’/30’</a:t>
                      </a:r>
                      <a:endParaRPr lang="en-US" sz="2400" dirty="0"/>
                    </a:p>
                  </a:txBody>
                  <a:tcPr anchor="ctr"/>
                </a:tc>
                <a:extLst>
                  <a:ext uri="{0D108BD9-81ED-4DB2-BD59-A6C34878D82A}">
                    <a16:rowId xmlns:a16="http://schemas.microsoft.com/office/drawing/2014/main" val="2029328389"/>
                  </a:ext>
                </a:extLst>
              </a:tr>
              <a:tr h="482459">
                <a:tc>
                  <a:txBody>
                    <a:bodyPr/>
                    <a:lstStyle/>
                    <a:p>
                      <a:pPr algn="ctr"/>
                      <a:r>
                        <a:rPr lang="en-US" sz="2000"/>
                        <a:t>RS-2 (Single-Family)</a:t>
                      </a:r>
                      <a:endParaRPr lang="en-US" sz="2000" dirty="0"/>
                    </a:p>
                  </a:txBody>
                  <a:tcPr anchor="ctr"/>
                </a:tc>
                <a:tc>
                  <a:txBody>
                    <a:bodyPr/>
                    <a:lstStyle/>
                    <a:p>
                      <a:pPr algn="ctr"/>
                      <a:r>
                        <a:rPr lang="en-US" sz="2400" dirty="0"/>
                        <a:t>2,412</a:t>
                      </a:r>
                    </a:p>
                  </a:txBody>
                  <a:tcPr anchor="ctr"/>
                </a:tc>
                <a:tc>
                  <a:txBody>
                    <a:bodyPr/>
                    <a:lstStyle/>
                    <a:p>
                      <a:pPr algn="ctr"/>
                      <a:r>
                        <a:rPr lang="en-US" sz="2400" dirty="0"/>
                        <a:t>6,250 sf</a:t>
                      </a:r>
                    </a:p>
                  </a:txBody>
                  <a:tcPr anchor="ctr"/>
                </a:tc>
                <a:tc>
                  <a:txBody>
                    <a:bodyPr/>
                    <a:lstStyle/>
                    <a:p>
                      <a:pPr algn="ctr"/>
                      <a:r>
                        <a:rPr lang="en-US" sz="2400"/>
                        <a:t>7,500 sf</a:t>
                      </a:r>
                      <a:endParaRPr lang="en-US" sz="2400" dirty="0"/>
                    </a:p>
                  </a:txBody>
                  <a:tcPr anchor="ctr"/>
                </a:tc>
                <a:tc>
                  <a:txBody>
                    <a:bodyPr/>
                    <a:lstStyle/>
                    <a:p>
                      <a:pPr algn="ctr"/>
                      <a:r>
                        <a:rPr lang="en-US" sz="2400"/>
                        <a:t>20’/5’/10’/30’</a:t>
                      </a:r>
                      <a:endParaRPr lang="en-US" sz="2400" dirty="0"/>
                    </a:p>
                  </a:txBody>
                  <a:tcPr anchor="ctr"/>
                </a:tc>
                <a:extLst>
                  <a:ext uri="{0D108BD9-81ED-4DB2-BD59-A6C34878D82A}">
                    <a16:rowId xmlns:a16="http://schemas.microsoft.com/office/drawing/2014/main" val="280730070"/>
                  </a:ext>
                </a:extLst>
              </a:tr>
              <a:tr h="475850">
                <a:tc rowSpan="3">
                  <a:txBody>
                    <a:bodyPr/>
                    <a:lstStyle/>
                    <a:p>
                      <a:pPr algn="ctr"/>
                      <a:r>
                        <a:rPr lang="en-US" sz="2000" dirty="0"/>
                        <a:t>RS-3 (Single-Family)</a:t>
                      </a:r>
                    </a:p>
                  </a:txBody>
                  <a:tcPr anchor="ctr"/>
                </a:tc>
                <a:tc rowSpan="3">
                  <a:txBody>
                    <a:bodyPr/>
                    <a:lstStyle/>
                    <a:p>
                      <a:pPr algn="ctr"/>
                      <a:r>
                        <a:rPr lang="en-US" sz="2400"/>
                        <a:t>549</a:t>
                      </a:r>
                      <a:endParaRPr lang="en-US" sz="2400" dirty="0"/>
                    </a:p>
                  </a:txBody>
                  <a:tcPr anchor="ctr"/>
                </a:tc>
                <a:tc rowSpan="3">
                  <a:txBody>
                    <a:bodyPr/>
                    <a:lstStyle/>
                    <a:p>
                      <a:pPr algn="ctr"/>
                      <a:r>
                        <a:rPr lang="en-US" sz="2400" dirty="0"/>
                        <a:t>4,971 sf</a:t>
                      </a:r>
                    </a:p>
                  </a:txBody>
                  <a:tcPr anchor="ctr"/>
                </a:tc>
                <a:tc>
                  <a:txBody>
                    <a:bodyPr/>
                    <a:lstStyle/>
                    <a:p>
                      <a:pPr algn="ctr"/>
                      <a:r>
                        <a:rPr lang="en-US" sz="2400"/>
                        <a:t>6,000 sf</a:t>
                      </a:r>
                      <a:endParaRPr lang="en-US" sz="2400" dirty="0"/>
                    </a:p>
                  </a:txBody>
                  <a:tcPr anchor="ctr"/>
                </a:tc>
                <a:tc>
                  <a:txBody>
                    <a:bodyPr/>
                    <a:lstStyle/>
                    <a:p>
                      <a:pPr algn="ctr"/>
                      <a:r>
                        <a:rPr lang="en-US" sz="2400"/>
                        <a:t>20’/5’/10’/30’</a:t>
                      </a:r>
                      <a:endParaRPr lang="en-US" sz="2400" dirty="0"/>
                    </a:p>
                  </a:txBody>
                  <a:tcPr anchor="ctr"/>
                </a:tc>
                <a:extLst>
                  <a:ext uri="{0D108BD9-81ED-4DB2-BD59-A6C34878D82A}">
                    <a16:rowId xmlns:a16="http://schemas.microsoft.com/office/drawing/2014/main" val="154782021"/>
                  </a:ext>
                </a:extLst>
              </a:tr>
              <a:tr h="47585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2400"/>
                        <a:t>6,000 sf</a:t>
                      </a:r>
                      <a:endParaRPr lang="en-US" sz="2400" dirty="0"/>
                    </a:p>
                  </a:txBody>
                  <a:tcPr anchor="ctr"/>
                </a:tc>
                <a:tc>
                  <a:txBody>
                    <a:bodyPr/>
                    <a:lstStyle/>
                    <a:p>
                      <a:pPr algn="ctr"/>
                      <a:r>
                        <a:rPr lang="en-US" sz="2400"/>
                        <a:t>20’/10’/10’/30’</a:t>
                      </a:r>
                      <a:endParaRPr lang="en-US" sz="2400" dirty="0"/>
                    </a:p>
                  </a:txBody>
                  <a:tcPr anchor="ctr"/>
                </a:tc>
                <a:extLst>
                  <a:ext uri="{0D108BD9-81ED-4DB2-BD59-A6C34878D82A}">
                    <a16:rowId xmlns:a16="http://schemas.microsoft.com/office/drawing/2014/main" val="434226060"/>
                  </a:ext>
                </a:extLst>
              </a:tr>
              <a:tr h="47585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2400"/>
                        <a:t>4,000 sf</a:t>
                      </a:r>
                      <a:endParaRPr lang="en-US" sz="2400" dirty="0"/>
                    </a:p>
                  </a:txBody>
                  <a:tcPr anchor="ctr"/>
                </a:tc>
                <a:tc>
                  <a:txBody>
                    <a:bodyPr/>
                    <a:lstStyle/>
                    <a:p>
                      <a:pPr algn="ctr"/>
                      <a:r>
                        <a:rPr lang="en-US" sz="2400" dirty="0"/>
                        <a:t>20’/0’/15’/20’</a:t>
                      </a:r>
                    </a:p>
                  </a:txBody>
                  <a:tcPr anchor="ctr"/>
                </a:tc>
                <a:extLst>
                  <a:ext uri="{0D108BD9-81ED-4DB2-BD59-A6C34878D82A}">
                    <a16:rowId xmlns:a16="http://schemas.microsoft.com/office/drawing/2014/main" val="3440117186"/>
                  </a:ext>
                </a:extLst>
              </a:tr>
            </a:tbl>
          </a:graphicData>
        </a:graphic>
      </p:graphicFrame>
      <p:sp>
        <p:nvSpPr>
          <p:cNvPr id="2" name="Title 1">
            <a:extLst>
              <a:ext uri="{FF2B5EF4-FFF2-40B4-BE49-F238E27FC236}">
                <a16:creationId xmlns:a16="http://schemas.microsoft.com/office/drawing/2014/main" id="{C21071DA-B117-F25F-6AFA-684F3B18EBF6}"/>
              </a:ext>
            </a:extLst>
          </p:cNvPr>
          <p:cNvSpPr>
            <a:spLocks noGrp="1"/>
          </p:cNvSpPr>
          <p:nvPr>
            <p:ph type="title"/>
          </p:nvPr>
        </p:nvSpPr>
        <p:spPr>
          <a:xfrm>
            <a:off x="261298" y="0"/>
            <a:ext cx="10772775" cy="1658198"/>
          </a:xfrm>
        </p:spPr>
        <p:txBody>
          <a:bodyPr/>
          <a:lstStyle/>
          <a:p>
            <a:r>
              <a:rPr lang="en-US" dirty="0">
                <a:solidFill>
                  <a:srgbClr val="42859E"/>
                </a:solidFill>
              </a:rPr>
              <a:t>EXISTING-Residential Lot Standards</a:t>
            </a:r>
          </a:p>
        </p:txBody>
      </p:sp>
    </p:spTree>
    <p:extLst>
      <p:ext uri="{BB962C8B-B14F-4D97-AF65-F5344CB8AC3E}">
        <p14:creationId xmlns:p14="http://schemas.microsoft.com/office/powerpoint/2010/main" val="3881850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acksonville Beach, FL Single Family Homes For Sale - 92 Listings | Trulia">
            <a:extLst>
              <a:ext uri="{FF2B5EF4-FFF2-40B4-BE49-F238E27FC236}">
                <a16:creationId xmlns:a16="http://schemas.microsoft.com/office/drawing/2014/main" id="{24E69675-99F9-9A4E-D86A-76EB5F2A07C3}"/>
              </a:ext>
            </a:extLst>
          </p:cNvPr>
          <p:cNvPicPr>
            <a:picLocks noChangeAspect="1" noChangeArrowheads="1"/>
          </p:cNvPicPr>
          <p:nvPr/>
        </p:nvPicPr>
        <p:blipFill rotWithShape="1">
          <a:blip r:embed="rId3">
            <a:alphaModFix amt="70000"/>
            <a:extLst>
              <a:ext uri="{28A0092B-C50C-407E-A947-70E740481C1C}">
                <a14:useLocalDpi xmlns:a14="http://schemas.microsoft.com/office/drawing/2010/main" val="0"/>
              </a:ext>
            </a:extLst>
          </a:blip>
          <a:srcRect t="18491" b="650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4">
            <a:extLst>
              <a:ext uri="{FF2B5EF4-FFF2-40B4-BE49-F238E27FC236}">
                <a16:creationId xmlns:a16="http://schemas.microsoft.com/office/drawing/2014/main" id="{43196759-21DC-DF66-3208-5512065D7F92}"/>
              </a:ext>
            </a:extLst>
          </p:cNvPr>
          <p:cNvGraphicFramePr>
            <a:graphicFrameLocks noGrp="1"/>
          </p:cNvGraphicFramePr>
          <p:nvPr>
            <p:ph idx="1"/>
            <p:extLst>
              <p:ext uri="{D42A27DB-BD31-4B8C-83A1-F6EECF244321}">
                <p14:modId xmlns:p14="http://schemas.microsoft.com/office/powerpoint/2010/main" val="1268782528"/>
              </p:ext>
            </p:extLst>
          </p:nvPr>
        </p:nvGraphicFramePr>
        <p:xfrm>
          <a:off x="1190253" y="2196482"/>
          <a:ext cx="9811494" cy="3423476"/>
        </p:xfrm>
        <a:graphic>
          <a:graphicData uri="http://schemas.openxmlformats.org/drawingml/2006/table">
            <a:tbl>
              <a:tblPr firstRow="1" bandRow="1">
                <a:tableStyleId>{5C22544A-7EE6-4342-B048-85BDC9FD1C3A}</a:tableStyleId>
              </a:tblPr>
              <a:tblGrid>
                <a:gridCol w="2255053">
                  <a:extLst>
                    <a:ext uri="{9D8B030D-6E8A-4147-A177-3AD203B41FA5}">
                      <a16:colId xmlns:a16="http://schemas.microsoft.com/office/drawing/2014/main" val="3069772260"/>
                    </a:ext>
                  </a:extLst>
                </a:gridCol>
                <a:gridCol w="1050650">
                  <a:extLst>
                    <a:ext uri="{9D8B030D-6E8A-4147-A177-3AD203B41FA5}">
                      <a16:colId xmlns:a16="http://schemas.microsoft.com/office/drawing/2014/main" val="3336435203"/>
                    </a:ext>
                  </a:extLst>
                </a:gridCol>
                <a:gridCol w="1718804">
                  <a:extLst>
                    <a:ext uri="{9D8B030D-6E8A-4147-A177-3AD203B41FA5}">
                      <a16:colId xmlns:a16="http://schemas.microsoft.com/office/drawing/2014/main" val="936078595"/>
                    </a:ext>
                  </a:extLst>
                </a:gridCol>
                <a:gridCol w="2296610">
                  <a:extLst>
                    <a:ext uri="{9D8B030D-6E8A-4147-A177-3AD203B41FA5}">
                      <a16:colId xmlns:a16="http://schemas.microsoft.com/office/drawing/2014/main" val="3981389688"/>
                    </a:ext>
                  </a:extLst>
                </a:gridCol>
                <a:gridCol w="2490377">
                  <a:extLst>
                    <a:ext uri="{9D8B030D-6E8A-4147-A177-3AD203B41FA5}">
                      <a16:colId xmlns:a16="http://schemas.microsoft.com/office/drawing/2014/main" val="1213239906"/>
                    </a:ext>
                  </a:extLst>
                </a:gridCol>
              </a:tblGrid>
              <a:tr h="1031008">
                <a:tc>
                  <a:txBody>
                    <a:bodyPr/>
                    <a:lstStyle/>
                    <a:p>
                      <a:pPr algn="ctr"/>
                      <a:endParaRPr lang="en-US" sz="2400" dirty="0">
                        <a:solidFill>
                          <a:schemeClr val="tx1"/>
                        </a:solidFill>
                      </a:endParaRPr>
                    </a:p>
                  </a:txBody>
                  <a:tcPr anchor="ctr">
                    <a:solidFill>
                      <a:srgbClr val="42859E"/>
                    </a:solidFill>
                  </a:tcPr>
                </a:tc>
                <a:tc>
                  <a:txBody>
                    <a:bodyPr/>
                    <a:lstStyle/>
                    <a:p>
                      <a:pPr algn="ctr"/>
                      <a:r>
                        <a:rPr lang="en-US" sz="2000" dirty="0">
                          <a:solidFill>
                            <a:schemeClr val="bg1"/>
                          </a:solidFill>
                        </a:rPr>
                        <a:t>Total Lots</a:t>
                      </a:r>
                    </a:p>
                  </a:txBody>
                  <a:tcPr anchor="ctr">
                    <a:solidFill>
                      <a:srgbClr val="42859E"/>
                    </a:solidFill>
                  </a:tcPr>
                </a:tc>
                <a:tc>
                  <a:txBody>
                    <a:bodyPr/>
                    <a:lstStyle/>
                    <a:p>
                      <a:pPr algn="ctr"/>
                      <a:r>
                        <a:rPr lang="en-US" sz="2000" dirty="0"/>
                        <a:t>Median Area </a:t>
                      </a:r>
                      <a:r>
                        <a:rPr lang="en-US" sz="1800" dirty="0"/>
                        <a:t>(Square Feet)</a:t>
                      </a:r>
                    </a:p>
                  </a:txBody>
                  <a:tcPr anchor="ctr">
                    <a:solidFill>
                      <a:srgbClr val="42859E"/>
                    </a:solidFill>
                  </a:tcPr>
                </a:tc>
                <a:tc>
                  <a:txBody>
                    <a:bodyPr/>
                    <a:lstStyle/>
                    <a:p>
                      <a:pPr algn="ctr"/>
                      <a:r>
                        <a:rPr lang="en-US" sz="2000" dirty="0">
                          <a:solidFill>
                            <a:schemeClr val="bg1"/>
                          </a:solidFill>
                        </a:rPr>
                        <a:t>Proposed Minimum Lot Area </a:t>
                      </a:r>
                    </a:p>
                    <a:p>
                      <a:pPr algn="ctr"/>
                      <a:r>
                        <a:rPr lang="en-US" sz="1800" dirty="0">
                          <a:solidFill>
                            <a:schemeClr val="bg1"/>
                          </a:solidFill>
                        </a:rPr>
                        <a:t>(Square Feet)</a:t>
                      </a:r>
                    </a:p>
                  </a:txBody>
                  <a:tcPr anchor="ctr">
                    <a:solidFill>
                      <a:srgbClr val="42859E"/>
                    </a:solidFill>
                  </a:tcPr>
                </a:tc>
                <a:tc>
                  <a:txBody>
                    <a:bodyPr/>
                    <a:lstStyle/>
                    <a:p>
                      <a:pPr algn="ctr"/>
                      <a:r>
                        <a:rPr lang="en-US" sz="2400" dirty="0">
                          <a:solidFill>
                            <a:schemeClr val="bg1"/>
                          </a:solidFill>
                        </a:rPr>
                        <a:t>Proposed Setbacks</a:t>
                      </a:r>
                      <a:br>
                        <a:rPr lang="en-US" sz="2400" dirty="0">
                          <a:solidFill>
                            <a:schemeClr val="bg1"/>
                          </a:solidFill>
                        </a:rPr>
                      </a:br>
                      <a:r>
                        <a:rPr lang="en-US" sz="1800" dirty="0">
                          <a:solidFill>
                            <a:schemeClr val="bg1"/>
                          </a:solidFill>
                        </a:rPr>
                        <a:t>(Front/Side/Side/Rear)</a:t>
                      </a:r>
                      <a:endParaRPr lang="en-US" sz="2400" dirty="0">
                        <a:solidFill>
                          <a:schemeClr val="bg1"/>
                        </a:solidFill>
                      </a:endParaRPr>
                    </a:p>
                  </a:txBody>
                  <a:tcPr anchor="ctr">
                    <a:solidFill>
                      <a:srgbClr val="42859E"/>
                    </a:solidFill>
                  </a:tcPr>
                </a:tc>
                <a:extLst>
                  <a:ext uri="{0D108BD9-81ED-4DB2-BD59-A6C34878D82A}">
                    <a16:rowId xmlns:a16="http://schemas.microsoft.com/office/drawing/2014/main" val="3450299098"/>
                  </a:ext>
                </a:extLst>
              </a:tr>
              <a:tr h="482459">
                <a:tc>
                  <a:txBody>
                    <a:bodyPr/>
                    <a:lstStyle/>
                    <a:p>
                      <a:pPr algn="ctr"/>
                      <a:r>
                        <a:rPr lang="en-US" sz="2000" dirty="0">
                          <a:solidFill>
                            <a:schemeClr val="tx1"/>
                          </a:solidFill>
                        </a:rPr>
                        <a:t>RS-1 (Single-Family)</a:t>
                      </a:r>
                    </a:p>
                  </a:txBody>
                  <a:tcPr anchor="ctr"/>
                </a:tc>
                <a:tc>
                  <a:txBody>
                    <a:bodyPr/>
                    <a:lstStyle/>
                    <a:p>
                      <a:pPr algn="ctr"/>
                      <a:r>
                        <a:rPr lang="en-US" sz="2400" dirty="0">
                          <a:solidFill>
                            <a:schemeClr val="tx1"/>
                          </a:solidFill>
                        </a:rPr>
                        <a:t>3,233</a:t>
                      </a:r>
                    </a:p>
                  </a:txBody>
                  <a:tcPr anchor="ctr"/>
                </a:tc>
                <a:tc>
                  <a:txBody>
                    <a:bodyPr/>
                    <a:lstStyle/>
                    <a:p>
                      <a:pPr algn="ctr"/>
                      <a:r>
                        <a:rPr lang="en-US" sz="2400" dirty="0"/>
                        <a:t>9,113 sf</a:t>
                      </a:r>
                    </a:p>
                  </a:txBody>
                  <a:tcPr anchor="ctr"/>
                </a:tc>
                <a:tc>
                  <a:txBody>
                    <a:bodyPr/>
                    <a:lstStyle/>
                    <a:p>
                      <a:pPr algn="ctr"/>
                      <a:r>
                        <a:rPr lang="en-US" sz="2400" dirty="0">
                          <a:solidFill>
                            <a:schemeClr val="tx1"/>
                          </a:solidFill>
                        </a:rPr>
                        <a:t>9,000 sf</a:t>
                      </a:r>
                    </a:p>
                  </a:txBody>
                  <a:tcPr anchor="ctr"/>
                </a:tc>
                <a:tc>
                  <a:txBody>
                    <a:bodyPr/>
                    <a:lstStyle/>
                    <a:p>
                      <a:pPr algn="ctr"/>
                      <a:r>
                        <a:rPr lang="en-US" sz="2400" dirty="0">
                          <a:solidFill>
                            <a:schemeClr val="tx1"/>
                          </a:solidFill>
                        </a:rPr>
                        <a:t>25’/10’/10’/20’</a:t>
                      </a:r>
                    </a:p>
                  </a:txBody>
                  <a:tcPr anchor="ctr"/>
                </a:tc>
                <a:extLst>
                  <a:ext uri="{0D108BD9-81ED-4DB2-BD59-A6C34878D82A}">
                    <a16:rowId xmlns:a16="http://schemas.microsoft.com/office/drawing/2014/main" val="2029328389"/>
                  </a:ext>
                </a:extLst>
              </a:tr>
              <a:tr h="482459">
                <a:tc>
                  <a:txBody>
                    <a:bodyPr/>
                    <a:lstStyle/>
                    <a:p>
                      <a:pPr algn="ctr"/>
                      <a:r>
                        <a:rPr lang="en-US" sz="2000" dirty="0">
                          <a:solidFill>
                            <a:schemeClr val="tx1"/>
                          </a:solidFill>
                        </a:rPr>
                        <a:t>RS-2 (Single-Family)</a:t>
                      </a:r>
                    </a:p>
                  </a:txBody>
                  <a:tcPr anchor="ctr"/>
                </a:tc>
                <a:tc>
                  <a:txBody>
                    <a:bodyPr/>
                    <a:lstStyle/>
                    <a:p>
                      <a:pPr algn="ctr"/>
                      <a:r>
                        <a:rPr lang="en-US" sz="2400" dirty="0">
                          <a:solidFill>
                            <a:schemeClr val="tx1"/>
                          </a:solidFill>
                        </a:rPr>
                        <a:t>2,412</a:t>
                      </a:r>
                    </a:p>
                  </a:txBody>
                  <a:tcPr anchor="ctr"/>
                </a:tc>
                <a:tc>
                  <a:txBody>
                    <a:bodyPr/>
                    <a:lstStyle/>
                    <a:p>
                      <a:pPr algn="ctr"/>
                      <a:r>
                        <a:rPr lang="en-US" sz="2400" dirty="0"/>
                        <a:t>6,250 sf</a:t>
                      </a:r>
                    </a:p>
                  </a:txBody>
                  <a:tcPr anchor="ctr"/>
                </a:tc>
                <a:tc>
                  <a:txBody>
                    <a:bodyPr/>
                    <a:lstStyle/>
                    <a:p>
                      <a:pPr algn="ctr"/>
                      <a:r>
                        <a:rPr lang="en-US" sz="2400" dirty="0">
                          <a:solidFill>
                            <a:schemeClr val="tx1"/>
                          </a:solidFill>
                        </a:rPr>
                        <a:t>6,000 sf</a:t>
                      </a:r>
                    </a:p>
                  </a:txBody>
                  <a:tcPr anchor="ctr"/>
                </a:tc>
                <a:tc>
                  <a:txBody>
                    <a:bodyPr/>
                    <a:lstStyle/>
                    <a:p>
                      <a:pPr algn="ctr"/>
                      <a:r>
                        <a:rPr lang="en-US" sz="2400" dirty="0">
                          <a:solidFill>
                            <a:schemeClr val="tx1"/>
                          </a:solidFill>
                        </a:rPr>
                        <a:t>20’/5’/5’/20’</a:t>
                      </a:r>
                    </a:p>
                  </a:txBody>
                  <a:tcPr anchor="ctr"/>
                </a:tc>
                <a:extLst>
                  <a:ext uri="{0D108BD9-81ED-4DB2-BD59-A6C34878D82A}">
                    <a16:rowId xmlns:a16="http://schemas.microsoft.com/office/drawing/2014/main" val="280730070"/>
                  </a:ext>
                </a:extLst>
              </a:tr>
              <a:tr h="475850">
                <a:tc rowSpan="3">
                  <a:txBody>
                    <a:bodyPr/>
                    <a:lstStyle/>
                    <a:p>
                      <a:pPr algn="ctr"/>
                      <a:r>
                        <a:rPr lang="en-US" sz="2000" dirty="0">
                          <a:solidFill>
                            <a:schemeClr val="tx1"/>
                          </a:solidFill>
                        </a:rPr>
                        <a:t>RS-3 (Single-Family)</a:t>
                      </a:r>
                    </a:p>
                  </a:txBody>
                  <a:tcPr anchor="ctr"/>
                </a:tc>
                <a:tc rowSpan="3">
                  <a:txBody>
                    <a:bodyPr/>
                    <a:lstStyle/>
                    <a:p>
                      <a:pPr algn="ctr"/>
                      <a:r>
                        <a:rPr lang="en-US" sz="2400" dirty="0">
                          <a:solidFill>
                            <a:schemeClr val="tx1"/>
                          </a:solidFill>
                        </a:rPr>
                        <a:t>549</a:t>
                      </a:r>
                    </a:p>
                  </a:txBody>
                  <a:tcPr anchor="ctr"/>
                </a:tc>
                <a:tc rowSpan="3">
                  <a:txBody>
                    <a:bodyPr/>
                    <a:lstStyle/>
                    <a:p>
                      <a:pPr algn="ctr"/>
                      <a:r>
                        <a:rPr lang="en-US" sz="2400" dirty="0"/>
                        <a:t>4,971 sf</a:t>
                      </a:r>
                    </a:p>
                  </a:txBody>
                  <a:tcPr anchor="ctr"/>
                </a:tc>
                <a:tc>
                  <a:txBody>
                    <a:bodyPr/>
                    <a:lstStyle/>
                    <a:p>
                      <a:pPr algn="ctr"/>
                      <a:r>
                        <a:rPr lang="en-US" sz="2400" dirty="0">
                          <a:solidFill>
                            <a:schemeClr val="tx1"/>
                          </a:solidFill>
                        </a:rPr>
                        <a:t>5,000 sf </a:t>
                      </a:r>
                      <a:r>
                        <a:rPr lang="en-US" sz="1400" dirty="0">
                          <a:solidFill>
                            <a:schemeClr val="tx1"/>
                          </a:solidFill>
                        </a:rPr>
                        <a:t>(single-family)</a:t>
                      </a:r>
                    </a:p>
                  </a:txBody>
                  <a:tcPr anchor="ctr"/>
                </a:tc>
                <a:tc>
                  <a:txBody>
                    <a:bodyPr/>
                    <a:lstStyle/>
                    <a:p>
                      <a:pPr algn="ctr"/>
                      <a:r>
                        <a:rPr lang="en-US" sz="2400" dirty="0">
                          <a:solidFill>
                            <a:schemeClr val="tx1"/>
                          </a:solidFill>
                        </a:rPr>
                        <a:t>20’/5’/5’/20’</a:t>
                      </a:r>
                    </a:p>
                  </a:txBody>
                  <a:tcPr anchor="ctr"/>
                </a:tc>
                <a:extLst>
                  <a:ext uri="{0D108BD9-81ED-4DB2-BD59-A6C34878D82A}">
                    <a16:rowId xmlns:a16="http://schemas.microsoft.com/office/drawing/2014/main" val="154782021"/>
                  </a:ext>
                </a:extLst>
              </a:tr>
              <a:tr h="475850">
                <a:tc vMerge="1">
                  <a:txBody>
                    <a:bodyPr/>
                    <a:lstStyle/>
                    <a:p>
                      <a:endParaRPr lang="en-US"/>
                    </a:p>
                  </a:txBody>
                  <a:tcPr/>
                </a:tc>
                <a:tc vMerge="1">
                  <a:txBody>
                    <a:bodyPr/>
                    <a:lstStyle/>
                    <a:p>
                      <a:endParaRPr lang="en-US"/>
                    </a:p>
                  </a:txBody>
                  <a:tcPr/>
                </a:tc>
                <a:tc vMerge="1">
                  <a:txBody>
                    <a:bodyPr/>
                    <a:lstStyle/>
                    <a:p>
                      <a:endParaRPr lang="en-US"/>
                    </a:p>
                  </a:txBody>
                  <a:tcPr anchor="ctr"/>
                </a:tc>
                <a:tc>
                  <a:txBody>
                    <a:bodyPr/>
                    <a:lstStyle/>
                    <a:p>
                      <a:pPr algn="ctr"/>
                      <a:r>
                        <a:rPr lang="en-US" sz="2400" dirty="0">
                          <a:solidFill>
                            <a:schemeClr val="tx1"/>
                          </a:solidFill>
                        </a:rPr>
                        <a:t>5,000 sf </a:t>
                      </a:r>
                      <a:r>
                        <a:rPr lang="en-US" sz="1400" dirty="0">
                          <a:solidFill>
                            <a:schemeClr val="tx1"/>
                          </a:solidFill>
                        </a:rPr>
                        <a:t>(Two Unit TH)</a:t>
                      </a:r>
                    </a:p>
                  </a:txBody>
                  <a:tcPr anchor="ctr"/>
                </a:tc>
                <a:tc>
                  <a:txBody>
                    <a:bodyPr/>
                    <a:lstStyle/>
                    <a:p>
                      <a:pPr algn="ctr"/>
                      <a:r>
                        <a:rPr lang="en-US" sz="2400" dirty="0">
                          <a:solidFill>
                            <a:schemeClr val="tx1"/>
                          </a:solidFill>
                        </a:rPr>
                        <a:t>20’/5’/5’/20’</a:t>
                      </a:r>
                    </a:p>
                  </a:txBody>
                  <a:tcPr anchor="ctr"/>
                </a:tc>
                <a:extLst>
                  <a:ext uri="{0D108BD9-81ED-4DB2-BD59-A6C34878D82A}">
                    <a16:rowId xmlns:a16="http://schemas.microsoft.com/office/drawing/2014/main" val="434226060"/>
                  </a:ext>
                </a:extLst>
              </a:tr>
              <a:tr h="475850">
                <a:tc vMerge="1">
                  <a:txBody>
                    <a:bodyPr/>
                    <a:lstStyle/>
                    <a:p>
                      <a:endParaRPr lang="en-US"/>
                    </a:p>
                  </a:txBody>
                  <a:tcPr/>
                </a:tc>
                <a:tc vMerge="1">
                  <a:txBody>
                    <a:bodyPr/>
                    <a:lstStyle/>
                    <a:p>
                      <a:endParaRPr lang="en-US"/>
                    </a:p>
                  </a:txBody>
                  <a:tcPr/>
                </a:tc>
                <a:tc vMerge="1">
                  <a:txBody>
                    <a:bodyPr/>
                    <a:lstStyle/>
                    <a:p>
                      <a:endParaRPr lang="en-US" dirty="0"/>
                    </a:p>
                  </a:txBody>
                  <a:tcPr anchor="ctr"/>
                </a:tc>
                <a:tc>
                  <a:txBody>
                    <a:bodyPr/>
                    <a:lstStyle/>
                    <a:p>
                      <a:pPr algn="ctr"/>
                      <a:r>
                        <a:rPr lang="en-US" sz="2400" strike="sngStrike" dirty="0">
                          <a:solidFill>
                            <a:schemeClr val="tx1"/>
                          </a:solidFill>
                        </a:rPr>
                        <a:t>4,000 sf </a:t>
                      </a:r>
                      <a:r>
                        <a:rPr lang="en-US" sz="1400" strike="sngStrike" dirty="0">
                          <a:solidFill>
                            <a:schemeClr val="tx1"/>
                          </a:solidFill>
                        </a:rPr>
                        <a:t>(zero lot line)</a:t>
                      </a:r>
                    </a:p>
                  </a:txBody>
                  <a:tcPr anchor="ctr"/>
                </a:tc>
                <a:tc>
                  <a:txBody>
                    <a:bodyPr/>
                    <a:lstStyle/>
                    <a:p>
                      <a:pPr algn="ctr"/>
                      <a:r>
                        <a:rPr lang="en-US" sz="2400" strike="sngStrike" dirty="0">
                          <a:solidFill>
                            <a:schemeClr val="tx1"/>
                          </a:solidFill>
                        </a:rPr>
                        <a:t>20’/0’/15’/20’</a:t>
                      </a:r>
                    </a:p>
                  </a:txBody>
                  <a:tcPr anchor="ctr"/>
                </a:tc>
                <a:extLst>
                  <a:ext uri="{0D108BD9-81ED-4DB2-BD59-A6C34878D82A}">
                    <a16:rowId xmlns:a16="http://schemas.microsoft.com/office/drawing/2014/main" val="3440117186"/>
                  </a:ext>
                </a:extLst>
              </a:tr>
            </a:tbl>
          </a:graphicData>
        </a:graphic>
      </p:graphicFrame>
      <p:sp>
        <p:nvSpPr>
          <p:cNvPr id="5" name="TextBox 4">
            <a:extLst>
              <a:ext uri="{FF2B5EF4-FFF2-40B4-BE49-F238E27FC236}">
                <a16:creationId xmlns:a16="http://schemas.microsoft.com/office/drawing/2014/main" id="{5B750A7E-C17A-2DD7-7193-2AE49742B68D}"/>
              </a:ext>
            </a:extLst>
          </p:cNvPr>
          <p:cNvSpPr txBox="1"/>
          <p:nvPr/>
        </p:nvSpPr>
        <p:spPr>
          <a:xfrm>
            <a:off x="0" y="0"/>
            <a:ext cx="12192000" cy="1349829"/>
          </a:xfrm>
          <a:prstGeom prst="rect">
            <a:avLst/>
          </a:prstGeom>
          <a:solidFill>
            <a:schemeClr val="bg1"/>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C21071DA-B117-F25F-6AFA-684F3B18EBF6}"/>
              </a:ext>
            </a:extLst>
          </p:cNvPr>
          <p:cNvSpPr>
            <a:spLocks noGrp="1"/>
          </p:cNvSpPr>
          <p:nvPr>
            <p:ph type="title"/>
          </p:nvPr>
        </p:nvSpPr>
        <p:spPr>
          <a:xfrm>
            <a:off x="366939" y="34501"/>
            <a:ext cx="10772775" cy="1349829"/>
          </a:xfrm>
        </p:spPr>
        <p:txBody>
          <a:bodyPr/>
          <a:lstStyle/>
          <a:p>
            <a:r>
              <a:rPr lang="en-US" dirty="0">
                <a:solidFill>
                  <a:srgbClr val="42859E"/>
                </a:solidFill>
              </a:rPr>
              <a:t>PROPOSED-Residential Lot Standards</a:t>
            </a:r>
          </a:p>
        </p:txBody>
      </p:sp>
    </p:spTree>
    <p:extLst>
      <p:ext uri="{BB962C8B-B14F-4D97-AF65-F5344CB8AC3E}">
        <p14:creationId xmlns:p14="http://schemas.microsoft.com/office/powerpoint/2010/main" val="3641294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9C4FC-5C1D-E825-02DC-C537CD4D7D9A}"/>
              </a:ext>
            </a:extLst>
          </p:cNvPr>
          <p:cNvPicPr>
            <a:picLocks noChangeAspect="1"/>
          </p:cNvPicPr>
          <p:nvPr/>
        </p:nvPicPr>
        <p:blipFill rotWithShape="1">
          <a:blip r:embed="rId2">
            <a:alphaModFix amt="35000"/>
          </a:blip>
          <a:srcRect t="5648" b="4710"/>
          <a:stretch/>
        </p:blipFill>
        <p:spPr>
          <a:xfrm>
            <a:off x="20" y="10"/>
            <a:ext cx="12191981" cy="6857990"/>
          </a:xfrm>
          <a:prstGeom prst="rect">
            <a:avLst/>
          </a:prstGeom>
          <a:solidFill>
            <a:srgbClr val="42859E"/>
          </a:solidFill>
        </p:spPr>
      </p:pic>
      <p:sp>
        <p:nvSpPr>
          <p:cNvPr id="2" name="Title 1">
            <a:extLst>
              <a:ext uri="{FF2B5EF4-FFF2-40B4-BE49-F238E27FC236}">
                <a16:creationId xmlns:a16="http://schemas.microsoft.com/office/drawing/2014/main" id="{A16F7EB9-587D-1529-153B-40BEFA16C773}"/>
              </a:ext>
            </a:extLst>
          </p:cNvPr>
          <p:cNvSpPr>
            <a:spLocks noGrp="1"/>
          </p:cNvSpPr>
          <p:nvPr>
            <p:ph type="title"/>
          </p:nvPr>
        </p:nvSpPr>
        <p:spPr>
          <a:xfrm>
            <a:off x="5491492" y="1357963"/>
            <a:ext cx="5612012" cy="1385237"/>
          </a:xfrm>
        </p:spPr>
        <p:txBody>
          <a:bodyPr>
            <a:normAutofit/>
          </a:bodyPr>
          <a:lstStyle/>
          <a:p>
            <a:r>
              <a:rPr lang="en-US" sz="4800">
                <a:solidFill>
                  <a:srgbClr val="FFFFFF"/>
                </a:solidFill>
              </a:rPr>
              <a:t>Prevailing Setbacks</a:t>
            </a:r>
          </a:p>
        </p:txBody>
      </p:sp>
      <p:sp>
        <p:nvSpPr>
          <p:cNvPr id="3" name="Content Placeholder 2">
            <a:extLst>
              <a:ext uri="{FF2B5EF4-FFF2-40B4-BE49-F238E27FC236}">
                <a16:creationId xmlns:a16="http://schemas.microsoft.com/office/drawing/2014/main" id="{24A9EB4A-1328-0548-E852-0E9CF009264D}"/>
              </a:ext>
            </a:extLst>
          </p:cNvPr>
          <p:cNvSpPr>
            <a:spLocks noGrp="1"/>
          </p:cNvSpPr>
          <p:nvPr>
            <p:ph idx="1"/>
          </p:nvPr>
        </p:nvSpPr>
        <p:spPr>
          <a:xfrm>
            <a:off x="5498975" y="2743200"/>
            <a:ext cx="5604529" cy="3186763"/>
          </a:xfrm>
        </p:spPr>
        <p:txBody>
          <a:bodyPr>
            <a:normAutofit/>
          </a:bodyPr>
          <a:lstStyle/>
          <a:p>
            <a:pPr marL="0" indent="0">
              <a:buNone/>
            </a:pPr>
            <a:r>
              <a:rPr lang="en-US" dirty="0">
                <a:solidFill>
                  <a:srgbClr val="FFFFFF"/>
                </a:solidFill>
              </a:rPr>
              <a:t>Pending administrative approval, setbacks can be reduced to match the prevailing setbacks, therefore preserving the ocean view for properties.</a:t>
            </a:r>
          </a:p>
        </p:txBody>
      </p:sp>
      <p:pic>
        <p:nvPicPr>
          <p:cNvPr id="7" name="Picture 6" descr="An aerial view of a building&#10;&#10;Description automatically generated with low confidence">
            <a:extLst>
              <a:ext uri="{FF2B5EF4-FFF2-40B4-BE49-F238E27FC236}">
                <a16:creationId xmlns:a16="http://schemas.microsoft.com/office/drawing/2014/main" id="{5A418515-5683-8992-F1B9-27EAFD15A960}"/>
              </a:ext>
            </a:extLst>
          </p:cNvPr>
          <p:cNvPicPr>
            <a:picLocks noChangeAspect="1"/>
          </p:cNvPicPr>
          <p:nvPr/>
        </p:nvPicPr>
        <p:blipFill rotWithShape="1">
          <a:blip r:embed="rId3"/>
          <a:srcRect l="10368" r="9564" b="-2"/>
          <a:stretch/>
        </p:blipFill>
        <p:spPr>
          <a:xfrm>
            <a:off x="20" y="1336450"/>
            <a:ext cx="4617700" cy="4599432"/>
          </a:xfrm>
          <a:prstGeom prst="rect">
            <a:avLst/>
          </a:prstGeom>
        </p:spPr>
      </p:pic>
    </p:spTree>
    <p:extLst>
      <p:ext uri="{BB962C8B-B14F-4D97-AF65-F5344CB8AC3E}">
        <p14:creationId xmlns:p14="http://schemas.microsoft.com/office/powerpoint/2010/main" val="2485679080"/>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1B999C1-1F71-18E9-3F48-23D7465C5B06}"/>
              </a:ext>
            </a:extLst>
          </p:cNvPr>
          <p:cNvSpPr txBox="1"/>
          <p:nvPr/>
        </p:nvSpPr>
        <p:spPr>
          <a:xfrm>
            <a:off x="0" y="0"/>
            <a:ext cx="12192000" cy="1809549"/>
          </a:xfrm>
          <a:prstGeom prst="rect">
            <a:avLst/>
          </a:prstGeom>
          <a:solidFill>
            <a:srgbClr val="42859E"/>
          </a:solidFill>
        </p:spPr>
        <p:txBody>
          <a:bodyPr wrap="square" rtlCol="0">
            <a:spAutoFit/>
          </a:bodyPr>
          <a:lstStyle/>
          <a:p>
            <a:endParaRPr lang="en-US" dirty="0"/>
          </a:p>
        </p:txBody>
      </p:sp>
      <p:pic>
        <p:nvPicPr>
          <p:cNvPr id="5" name="Graphic 4" descr="Newspaper">
            <a:extLst>
              <a:ext uri="{FF2B5EF4-FFF2-40B4-BE49-F238E27FC236}">
                <a16:creationId xmlns:a16="http://schemas.microsoft.com/office/drawing/2014/main" id="{E7E636CF-CA1F-12C2-6C65-C9F83A87D6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5220" y="2462303"/>
            <a:ext cx="3352128" cy="3352128"/>
          </a:xfrm>
          <a:prstGeom prst="rect">
            <a:avLst/>
          </a:prstGeom>
        </p:spPr>
      </p:pic>
      <p:sp>
        <p:nvSpPr>
          <p:cNvPr id="8" name="Title 1">
            <a:extLst>
              <a:ext uri="{FF2B5EF4-FFF2-40B4-BE49-F238E27FC236}">
                <a16:creationId xmlns:a16="http://schemas.microsoft.com/office/drawing/2014/main" id="{861EA8A6-B15F-E201-7CB2-C665AD0C37D8}"/>
              </a:ext>
            </a:extLst>
          </p:cNvPr>
          <p:cNvSpPr>
            <a:spLocks noGrp="1"/>
          </p:cNvSpPr>
          <p:nvPr>
            <p:ph type="title"/>
          </p:nvPr>
        </p:nvSpPr>
        <p:spPr>
          <a:xfrm>
            <a:off x="1029904" y="731519"/>
            <a:ext cx="8691612" cy="702645"/>
          </a:xfrm>
        </p:spPr>
        <p:txBody>
          <a:bodyPr vert="horz" lIns="91440" tIns="45720" rIns="91440" bIns="45720" rtlCol="0" anchor="b">
            <a:noAutofit/>
          </a:bodyPr>
          <a:lstStyle/>
          <a:p>
            <a:r>
              <a:rPr lang="en-US" sz="5500" dirty="0">
                <a:solidFill>
                  <a:schemeClr val="bg1"/>
                </a:solidFill>
              </a:rPr>
              <a:t>Article III added to Article II</a:t>
            </a:r>
          </a:p>
        </p:txBody>
      </p:sp>
      <p:sp>
        <p:nvSpPr>
          <p:cNvPr id="10" name="TextBox 9">
            <a:extLst>
              <a:ext uri="{FF2B5EF4-FFF2-40B4-BE49-F238E27FC236}">
                <a16:creationId xmlns:a16="http://schemas.microsoft.com/office/drawing/2014/main" id="{766E2164-CD44-D809-877E-6C5B7776C79C}"/>
              </a:ext>
            </a:extLst>
          </p:cNvPr>
          <p:cNvSpPr txBox="1"/>
          <p:nvPr/>
        </p:nvSpPr>
        <p:spPr>
          <a:xfrm>
            <a:off x="5375710" y="3183997"/>
            <a:ext cx="4721191" cy="1721175"/>
          </a:xfrm>
          <a:prstGeom prst="rect">
            <a:avLst/>
          </a:prstGeom>
        </p:spPr>
        <p:txBody>
          <a:bodyPr vert="horz" lIns="91440" tIns="45720" rIns="91440" bIns="45720" rtlCol="0">
            <a:normAutofit/>
          </a:bodyPr>
          <a:lstStyle/>
          <a:p>
            <a:pPr defTabSz="914400">
              <a:lnSpc>
                <a:spcPct val="85000"/>
              </a:lnSpc>
              <a:spcAft>
                <a:spcPts val="600"/>
              </a:spcAft>
            </a:pPr>
            <a:r>
              <a:rPr lang="en-US" sz="2300" dirty="0">
                <a:solidFill>
                  <a:srgbClr val="42859E"/>
                </a:solidFill>
              </a:rPr>
              <a:t>The Contents within ‘Article III. – Rules of Construction’ were revised and added as a subsection within ‘Article II. – Interpretation of the Land Development Code’</a:t>
            </a:r>
          </a:p>
        </p:txBody>
      </p:sp>
    </p:spTree>
    <p:extLst>
      <p:ext uri="{BB962C8B-B14F-4D97-AF65-F5344CB8AC3E}">
        <p14:creationId xmlns:p14="http://schemas.microsoft.com/office/powerpoint/2010/main" val="1392452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F813AE-A0CA-A06E-68D9-9F2A9DC179B7}"/>
              </a:ext>
            </a:extLst>
          </p:cNvPr>
          <p:cNvSpPr txBox="1"/>
          <p:nvPr/>
        </p:nvSpPr>
        <p:spPr>
          <a:xfrm>
            <a:off x="4449452" y="0"/>
            <a:ext cx="7742548" cy="6858000"/>
          </a:xfrm>
          <a:prstGeom prst="rect">
            <a:avLst/>
          </a:prstGeom>
          <a:solidFill>
            <a:srgbClr val="42859E"/>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D675CF33-2EE9-F6E4-F14D-659E1E8C782F}"/>
              </a:ext>
            </a:extLst>
          </p:cNvPr>
          <p:cNvSpPr txBox="1">
            <a:spLocks/>
          </p:cNvSpPr>
          <p:nvPr/>
        </p:nvSpPr>
        <p:spPr>
          <a:xfrm>
            <a:off x="5081043" y="788549"/>
            <a:ext cx="6608963" cy="264045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nSpc>
                <a:spcPct val="80000"/>
              </a:lnSpc>
            </a:pPr>
            <a:r>
              <a:rPr lang="en-US" sz="8800" dirty="0">
                <a:solidFill>
                  <a:schemeClr val="bg1"/>
                </a:solidFill>
              </a:rPr>
              <a:t>Article VI</a:t>
            </a:r>
          </a:p>
        </p:txBody>
      </p:sp>
      <p:sp>
        <p:nvSpPr>
          <p:cNvPr id="3" name="TextBox 2">
            <a:extLst>
              <a:ext uri="{FF2B5EF4-FFF2-40B4-BE49-F238E27FC236}">
                <a16:creationId xmlns:a16="http://schemas.microsoft.com/office/drawing/2014/main" id="{82251BDF-7117-B8F4-FA5A-997D5DEBFF66}"/>
              </a:ext>
            </a:extLst>
          </p:cNvPr>
          <p:cNvSpPr txBox="1"/>
          <p:nvPr/>
        </p:nvSpPr>
        <p:spPr>
          <a:xfrm>
            <a:off x="5081043" y="3418765"/>
            <a:ext cx="6544954" cy="1645920"/>
          </a:xfrm>
          <a:prstGeom prst="rect">
            <a:avLst/>
          </a:prstGeom>
        </p:spPr>
        <p:txBody>
          <a:bodyPr vert="horz" lIns="91440" tIns="45720" rIns="91440" bIns="45720" rtlCol="0">
            <a:normAutofit/>
          </a:bodyPr>
          <a:lstStyle/>
          <a:p>
            <a:pPr defTabSz="914400">
              <a:lnSpc>
                <a:spcPct val="85000"/>
              </a:lnSpc>
              <a:spcBef>
                <a:spcPts val="1300"/>
              </a:spcBef>
            </a:pPr>
            <a:r>
              <a:rPr lang="en-US" sz="3200" dirty="0">
                <a:solidFill>
                  <a:schemeClr val="bg1"/>
                </a:solidFill>
                <a:latin typeface="+mj-lt"/>
              </a:rPr>
              <a:t>Article VI. Development Review Procedures added Conditional Use Criteria and Standards</a:t>
            </a:r>
          </a:p>
        </p:txBody>
      </p:sp>
      <p:pic>
        <p:nvPicPr>
          <p:cNvPr id="4" name="Graphic 3" descr="Newspaper">
            <a:extLst>
              <a:ext uri="{FF2B5EF4-FFF2-40B4-BE49-F238E27FC236}">
                <a16:creationId xmlns:a16="http://schemas.microsoft.com/office/drawing/2014/main" id="{27DC0FDB-7188-3BC0-5A32-7969C7FC68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3464" y="1742701"/>
            <a:ext cx="3352128" cy="3352128"/>
          </a:xfrm>
          <a:prstGeom prst="rect">
            <a:avLst/>
          </a:prstGeom>
        </p:spPr>
      </p:pic>
    </p:spTree>
    <p:extLst>
      <p:ext uri="{BB962C8B-B14F-4D97-AF65-F5344CB8AC3E}">
        <p14:creationId xmlns:p14="http://schemas.microsoft.com/office/powerpoint/2010/main" val="2412569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1B2A784-4501-42A8-86DF-DB27DE395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25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C9CA23-4773-00DD-0C60-34451819218C}"/>
              </a:ext>
            </a:extLst>
          </p:cNvPr>
          <p:cNvSpPr>
            <a:spLocks noGrp="1"/>
          </p:cNvSpPr>
          <p:nvPr>
            <p:ph type="title"/>
          </p:nvPr>
        </p:nvSpPr>
        <p:spPr>
          <a:xfrm>
            <a:off x="5491492" y="1357963"/>
            <a:ext cx="5612012" cy="1385237"/>
          </a:xfrm>
        </p:spPr>
        <p:txBody>
          <a:bodyPr>
            <a:normAutofit/>
          </a:bodyPr>
          <a:lstStyle/>
          <a:p>
            <a:r>
              <a:rPr lang="en-US" sz="4800">
                <a:solidFill>
                  <a:srgbClr val="FFFFFF"/>
                </a:solidFill>
              </a:rPr>
              <a:t>Townhomes</a:t>
            </a:r>
          </a:p>
        </p:txBody>
      </p:sp>
      <p:pic>
        <p:nvPicPr>
          <p:cNvPr id="5" name="Picture 4" descr="An aerial view of a neighborhood&#10;&#10;Description automatically generated">
            <a:extLst>
              <a:ext uri="{FF2B5EF4-FFF2-40B4-BE49-F238E27FC236}">
                <a16:creationId xmlns:a16="http://schemas.microsoft.com/office/drawing/2014/main" id="{0E6CFCA8-A1F3-85D1-6119-70E96E0556BD}"/>
              </a:ext>
            </a:extLst>
          </p:cNvPr>
          <p:cNvPicPr>
            <a:picLocks noChangeAspect="1"/>
          </p:cNvPicPr>
          <p:nvPr/>
        </p:nvPicPr>
        <p:blipFill rotWithShape="1">
          <a:blip r:embed="rId3">
            <a:alphaModFix amt="35000"/>
          </a:blip>
          <a:srcRect r="-35" b="184"/>
          <a:stretch/>
        </p:blipFill>
        <p:spPr>
          <a:xfrm>
            <a:off x="0" y="-913554"/>
            <a:ext cx="12188255" cy="8209147"/>
          </a:xfrm>
          <a:prstGeom prst="rect">
            <a:avLst/>
          </a:prstGeom>
        </p:spPr>
      </p:pic>
      <p:sp>
        <p:nvSpPr>
          <p:cNvPr id="14" name="Rectangle 13">
            <a:extLst>
              <a:ext uri="{FF2B5EF4-FFF2-40B4-BE49-F238E27FC236}">
                <a16:creationId xmlns:a16="http://schemas.microsoft.com/office/drawing/2014/main" id="{3BD53A9B-9757-4152-AC12-68721FC8A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71977"/>
            <a:ext cx="4803820" cy="4928378"/>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FA84AB1-81DB-EB11-6831-4EF6A02A386F}"/>
              </a:ext>
            </a:extLst>
          </p:cNvPr>
          <p:cNvSpPr>
            <a:spLocks noGrp="1"/>
          </p:cNvSpPr>
          <p:nvPr>
            <p:ph idx="1"/>
          </p:nvPr>
        </p:nvSpPr>
        <p:spPr>
          <a:xfrm>
            <a:off x="5498975" y="2743200"/>
            <a:ext cx="5604529" cy="3186763"/>
          </a:xfrm>
        </p:spPr>
        <p:txBody>
          <a:bodyPr>
            <a:normAutofit/>
          </a:bodyPr>
          <a:lstStyle/>
          <a:p>
            <a:pPr marL="4572" lvl="1" indent="0">
              <a:buNone/>
            </a:pPr>
            <a:r>
              <a:rPr lang="en-US">
                <a:solidFill>
                  <a:srgbClr val="FFFFFF"/>
                </a:solidFill>
              </a:rPr>
              <a:t>Increasing the minimum width of townhomes west of 3</a:t>
            </a:r>
            <a:r>
              <a:rPr lang="en-US" baseline="30000">
                <a:solidFill>
                  <a:srgbClr val="FFFFFF"/>
                </a:solidFill>
              </a:rPr>
              <a:t>rd</a:t>
            </a:r>
            <a:r>
              <a:rPr lang="en-US">
                <a:solidFill>
                  <a:srgbClr val="FFFFFF"/>
                </a:solidFill>
              </a:rPr>
              <a:t> St. from 15ft. </a:t>
            </a:r>
            <a:br>
              <a:rPr lang="en-US">
                <a:solidFill>
                  <a:srgbClr val="FFFFFF"/>
                </a:solidFill>
              </a:rPr>
            </a:br>
            <a:r>
              <a:rPr lang="en-US">
                <a:solidFill>
                  <a:srgbClr val="FFFFFF"/>
                </a:solidFill>
              </a:rPr>
              <a:t>to 24 ft.</a:t>
            </a:r>
          </a:p>
          <a:p>
            <a:pPr marL="547688" lvl="2" indent="-204788">
              <a:buFont typeface="Arial" panose="020B0604020202020204" pitchFamily="34" charset="0"/>
              <a:buChar char="•"/>
            </a:pPr>
            <a:r>
              <a:rPr lang="en-US">
                <a:solidFill>
                  <a:srgbClr val="FFFFFF"/>
                </a:solidFill>
              </a:rPr>
              <a:t>24’ will permit a two-car garage, and therefore a two-car driveway</a:t>
            </a:r>
          </a:p>
          <a:p>
            <a:pPr marL="4572" lvl="1" indent="0">
              <a:buNone/>
            </a:pPr>
            <a:endParaRPr lang="en-US">
              <a:solidFill>
                <a:srgbClr val="FFFFFF"/>
              </a:solidFill>
            </a:endParaRPr>
          </a:p>
          <a:p>
            <a:pPr marL="4572" lvl="1" indent="0">
              <a:buNone/>
            </a:pPr>
            <a:r>
              <a:rPr lang="en-US">
                <a:solidFill>
                  <a:srgbClr val="FFFFFF"/>
                </a:solidFill>
              </a:rPr>
              <a:t>Townhome definition revised to permit townhomes to be attached by a breezeway or wall.</a:t>
            </a:r>
          </a:p>
        </p:txBody>
      </p:sp>
      <p:pic>
        <p:nvPicPr>
          <p:cNvPr id="7" name="Picture 6" descr="A car parked in a parking lot&#10;&#10;Description automatically generated">
            <a:extLst>
              <a:ext uri="{FF2B5EF4-FFF2-40B4-BE49-F238E27FC236}">
                <a16:creationId xmlns:a16="http://schemas.microsoft.com/office/drawing/2014/main" id="{62E13F5C-CBFC-209A-16F3-4F3E89388B85}"/>
              </a:ext>
            </a:extLst>
          </p:cNvPr>
          <p:cNvPicPr>
            <a:picLocks noChangeAspect="1"/>
          </p:cNvPicPr>
          <p:nvPr/>
        </p:nvPicPr>
        <p:blipFill rotWithShape="1">
          <a:blip r:embed="rId4">
            <a:alphaModFix/>
          </a:blip>
          <a:srcRect l="17427" t="13050" b="8003"/>
          <a:stretch/>
        </p:blipFill>
        <p:spPr>
          <a:xfrm>
            <a:off x="136397" y="2092865"/>
            <a:ext cx="4531025" cy="3086602"/>
          </a:xfrm>
          <a:prstGeom prst="rect">
            <a:avLst/>
          </a:prstGeom>
        </p:spPr>
      </p:pic>
    </p:spTree>
    <p:extLst>
      <p:ext uri="{BB962C8B-B14F-4D97-AF65-F5344CB8AC3E}">
        <p14:creationId xmlns:p14="http://schemas.microsoft.com/office/powerpoint/2010/main" val="369335676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76455-7BD1-3D27-D6E6-DCB141C982A7}"/>
              </a:ext>
            </a:extLst>
          </p:cNvPr>
          <p:cNvSpPr>
            <a:spLocks noGrp="1"/>
          </p:cNvSpPr>
          <p:nvPr>
            <p:ph type="title"/>
          </p:nvPr>
        </p:nvSpPr>
        <p:spPr/>
        <p:txBody>
          <a:bodyPr/>
          <a:lstStyle/>
          <a:p>
            <a:pPr algn="ctr"/>
            <a:r>
              <a:rPr lang="en-US" dirty="0"/>
              <a:t>Workshop Mission</a:t>
            </a:r>
          </a:p>
        </p:txBody>
      </p:sp>
      <p:sp>
        <p:nvSpPr>
          <p:cNvPr id="4" name="Content Placeholder 2">
            <a:extLst>
              <a:ext uri="{FF2B5EF4-FFF2-40B4-BE49-F238E27FC236}">
                <a16:creationId xmlns:a16="http://schemas.microsoft.com/office/drawing/2014/main" id="{BCB17F52-F8BE-D8D7-11D1-EC9940CD9DB2}"/>
              </a:ext>
            </a:extLst>
          </p:cNvPr>
          <p:cNvSpPr>
            <a:spLocks noGrp="1"/>
          </p:cNvSpPr>
          <p:nvPr>
            <p:ph idx="1"/>
          </p:nvPr>
        </p:nvSpPr>
        <p:spPr>
          <a:xfrm>
            <a:off x="666748" y="1801813"/>
            <a:ext cx="10753725" cy="3767137"/>
          </a:xfrm>
        </p:spPr>
        <p:txBody>
          <a:bodyPr>
            <a:normAutofit lnSpcReduction="10000"/>
          </a:bodyPr>
          <a:lstStyle>
            <a:lvl1pPr marL="0" indent="0">
              <a:buNone/>
              <a:defRPr sz="1600">
                <a:solidFill>
                  <a:schemeClr val="tx2">
                    <a:lumMod val="50000"/>
                  </a:schemeClr>
                </a:solidFill>
              </a:defRPr>
            </a:lvl1pPr>
          </a:lstStyle>
          <a:p>
            <a:pPr marL="0" marR="0">
              <a:lnSpc>
                <a:spcPct val="107000"/>
              </a:lnSpc>
              <a:spcBef>
                <a:spcPts val="0"/>
              </a:spcBef>
              <a:spcAft>
                <a:spcPts val="800"/>
              </a:spcAft>
            </a:pPr>
            <a:r>
              <a:rPr lang="en-US" sz="18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As we engage in the public participation portion of this project, please remember to be </a:t>
            </a:r>
            <a:r>
              <a:rPr lang="en-US" sz="1800" b="1" u="sng"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respectful of everyone’s time</a:t>
            </a:r>
            <a:r>
              <a:rPr lang="en-US" sz="18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These workshops are designed to receive a broad range of public input</a:t>
            </a:r>
            <a:r>
              <a:rPr lang="en-US" sz="1800"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 and include </a:t>
            </a:r>
            <a:r>
              <a:rPr lang="en-US" sz="18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multiple ways for your opinion to be heard. The purpose of these meetings is to gain insight on the general, overarching view of the City of Jacksonville Beach’s land development code, comprehensive plan, and vision for the future of the City.  The changes we are discussing tonight are </a:t>
            </a:r>
            <a:r>
              <a:rPr lang="en-US" sz="1800" b="1" u="sng"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not immediate solutions</a:t>
            </a:r>
            <a:r>
              <a:rPr lang="en-US" sz="18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they are </a:t>
            </a:r>
            <a:r>
              <a:rPr lang="en-US" sz="1800" b="1" u="sng"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long-term resolutions </a:t>
            </a:r>
            <a:r>
              <a:rPr lang="en-US" sz="18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that come to fruition over time through new development and redevelopment in the City of Jacksonville Beach. </a:t>
            </a:r>
          </a:p>
          <a:p>
            <a:pPr marL="0" marR="0">
              <a:lnSpc>
                <a:spcPct val="107000"/>
              </a:lnSpc>
              <a:spcBef>
                <a:spcPts val="0"/>
              </a:spcBef>
              <a:spcAft>
                <a:spcPts val="800"/>
              </a:spcAft>
            </a:pPr>
            <a:r>
              <a:rPr lang="en-US" sz="18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It is important to understand that all updates to the land development code and comprehensive plan </a:t>
            </a:r>
            <a:r>
              <a:rPr lang="en-US" sz="18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impact </a:t>
            </a:r>
            <a:r>
              <a:rPr lang="en-US" sz="1800" b="1" i="1" u="sng"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new</a:t>
            </a:r>
            <a:r>
              <a:rPr lang="en-US" sz="18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development and redevelopment</a:t>
            </a:r>
            <a:r>
              <a:rPr lang="en-US" sz="18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Existing development will not be impacted by these changes. </a:t>
            </a:r>
          </a:p>
          <a:p>
            <a:pPr marL="0" marR="0">
              <a:lnSpc>
                <a:spcPct val="107000"/>
              </a:lnSpc>
              <a:spcBef>
                <a:spcPts val="0"/>
              </a:spcBef>
              <a:spcAft>
                <a:spcPts val="800"/>
              </a:spcAft>
            </a:pPr>
            <a:r>
              <a:rPr lang="en-US" sz="18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For additional information, meeting agendas, submitting a comment, and project resources please visit the project website at </a:t>
            </a:r>
            <a:r>
              <a:rPr lang="en-US" sz="1800" dirty="0">
                <a:solidFill>
                  <a:srgbClr val="3AB7E7"/>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cojbupdate.com </a:t>
            </a:r>
            <a:r>
              <a:rPr lang="en-US" sz="18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or submit a comment via email to </a:t>
            </a:r>
            <a:r>
              <a:rPr lang="en-US" sz="1800" u="sng" dirty="0">
                <a:solidFill>
                  <a:srgbClr val="3AB7E7"/>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cojbupdate@kimley-horn.com</a:t>
            </a:r>
            <a:endParaRPr lang="en-US" sz="1800" dirty="0">
              <a:solidFill>
                <a:srgbClr val="3AB7E7"/>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pPr>
            <a:r>
              <a:rPr lang="en-US" sz="18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Thank you for your attendance and participation in this exciting process,</a:t>
            </a:r>
          </a:p>
          <a:p>
            <a:pPr marL="0" marR="0">
              <a:lnSpc>
                <a:spcPct val="107000"/>
              </a:lnSpc>
              <a:spcBef>
                <a:spcPts val="0"/>
              </a:spcBef>
            </a:pPr>
            <a:r>
              <a:rPr lang="en-US" sz="18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City of Jacksonville Beach &amp; Kimley-Horn and Associates.</a:t>
            </a:r>
          </a:p>
        </p:txBody>
      </p:sp>
    </p:spTree>
    <p:extLst>
      <p:ext uri="{BB962C8B-B14F-4D97-AF65-F5344CB8AC3E}">
        <p14:creationId xmlns:p14="http://schemas.microsoft.com/office/powerpoint/2010/main" val="299682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EB163-4D90-167A-5BFB-34CE7579F7E9}"/>
              </a:ext>
            </a:extLst>
          </p:cNvPr>
          <p:cNvSpPr>
            <a:spLocks noGrp="1"/>
          </p:cNvSpPr>
          <p:nvPr>
            <p:ph type="title"/>
          </p:nvPr>
        </p:nvSpPr>
        <p:spPr>
          <a:xfrm>
            <a:off x="367646" y="163198"/>
            <a:ext cx="10772775" cy="828552"/>
          </a:xfrm>
        </p:spPr>
        <p:txBody>
          <a:bodyPr/>
          <a:lstStyle/>
          <a:p>
            <a:r>
              <a:rPr lang="en-US" dirty="0">
                <a:solidFill>
                  <a:srgbClr val="42859E"/>
                </a:solidFill>
              </a:rPr>
              <a:t>Accessory Dwelling Units (ADU)</a:t>
            </a:r>
          </a:p>
        </p:txBody>
      </p:sp>
      <p:pic>
        <p:nvPicPr>
          <p:cNvPr id="9" name="Picture 8" descr="A house with a garage door&#10;&#10;Description automatically generated">
            <a:extLst>
              <a:ext uri="{FF2B5EF4-FFF2-40B4-BE49-F238E27FC236}">
                <a16:creationId xmlns:a16="http://schemas.microsoft.com/office/drawing/2014/main" id="{7229FBD0-1D38-7FE5-B879-DDA26D4366D9}"/>
              </a:ext>
            </a:extLst>
          </p:cNvPr>
          <p:cNvPicPr>
            <a:picLocks noChangeAspect="1"/>
          </p:cNvPicPr>
          <p:nvPr/>
        </p:nvPicPr>
        <p:blipFill>
          <a:blip r:embed="rId3"/>
          <a:stretch>
            <a:fillRect/>
          </a:stretch>
        </p:blipFill>
        <p:spPr>
          <a:xfrm>
            <a:off x="8194217" y="2139882"/>
            <a:ext cx="3799209" cy="2713721"/>
          </a:xfrm>
          <a:prstGeom prst="rect">
            <a:avLst/>
          </a:prstGeom>
        </p:spPr>
      </p:pic>
      <p:graphicFrame>
        <p:nvGraphicFramePr>
          <p:cNvPr id="11" name="Content Placeholder 2">
            <a:extLst>
              <a:ext uri="{FF2B5EF4-FFF2-40B4-BE49-F238E27FC236}">
                <a16:creationId xmlns:a16="http://schemas.microsoft.com/office/drawing/2014/main" id="{4029EBF4-258C-B2CB-BFFD-5D0CE492B8A5}"/>
              </a:ext>
            </a:extLst>
          </p:cNvPr>
          <p:cNvGraphicFramePr>
            <a:graphicFrameLocks noGrp="1"/>
          </p:cNvGraphicFramePr>
          <p:nvPr>
            <p:ph idx="1"/>
            <p:extLst>
              <p:ext uri="{D42A27DB-BD31-4B8C-83A1-F6EECF244321}">
                <p14:modId xmlns:p14="http://schemas.microsoft.com/office/powerpoint/2010/main" val="1573432135"/>
              </p:ext>
            </p:extLst>
          </p:nvPr>
        </p:nvGraphicFramePr>
        <p:xfrm>
          <a:off x="198574" y="991750"/>
          <a:ext cx="8370392" cy="5866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93894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767B3-323E-D747-41C3-8453486D5112}"/>
              </a:ext>
            </a:extLst>
          </p:cNvPr>
          <p:cNvSpPr>
            <a:spLocks noGrp="1"/>
          </p:cNvSpPr>
          <p:nvPr>
            <p:ph type="title"/>
          </p:nvPr>
        </p:nvSpPr>
        <p:spPr>
          <a:xfrm>
            <a:off x="697584" y="551273"/>
            <a:ext cx="3644124" cy="2616133"/>
          </a:xfrm>
        </p:spPr>
        <p:txBody>
          <a:bodyPr anchor="ctr">
            <a:normAutofit/>
          </a:bodyPr>
          <a:lstStyle/>
          <a:p>
            <a:pPr algn="r"/>
            <a:r>
              <a:rPr lang="en-US" sz="5000" dirty="0">
                <a:solidFill>
                  <a:srgbClr val="42859E"/>
                </a:solidFill>
              </a:rPr>
              <a:t>Revised Supplemental Standards</a:t>
            </a:r>
          </a:p>
        </p:txBody>
      </p:sp>
      <p:graphicFrame>
        <p:nvGraphicFramePr>
          <p:cNvPr id="6" name="Content Placeholder 2">
            <a:extLst>
              <a:ext uri="{FF2B5EF4-FFF2-40B4-BE49-F238E27FC236}">
                <a16:creationId xmlns:a16="http://schemas.microsoft.com/office/drawing/2014/main" id="{9BE3379D-CFDE-22C1-14C6-9917D4525840}"/>
              </a:ext>
            </a:extLst>
          </p:cNvPr>
          <p:cNvGraphicFramePr>
            <a:graphicFrameLocks noGrp="1"/>
          </p:cNvGraphicFramePr>
          <p:nvPr>
            <p:ph idx="1"/>
            <p:extLst>
              <p:ext uri="{D42A27DB-BD31-4B8C-83A1-F6EECF244321}">
                <p14:modId xmlns:p14="http://schemas.microsoft.com/office/powerpoint/2010/main" val="218133567"/>
              </p:ext>
            </p:extLst>
          </p:nvPr>
        </p:nvGraphicFramePr>
        <p:xfrm>
          <a:off x="4985172" y="565608"/>
          <a:ext cx="6817187" cy="61557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532E3FCB-CFEE-1AAD-024F-0059B248D662}"/>
              </a:ext>
            </a:extLst>
          </p:cNvPr>
          <p:cNvSpPr txBox="1"/>
          <p:nvPr/>
        </p:nvSpPr>
        <p:spPr>
          <a:xfrm>
            <a:off x="433633" y="3167406"/>
            <a:ext cx="3908075" cy="3139321"/>
          </a:xfrm>
          <a:prstGeom prst="rect">
            <a:avLst/>
          </a:prstGeom>
          <a:noFill/>
        </p:spPr>
        <p:txBody>
          <a:bodyPr wrap="square" rtlCol="0">
            <a:spAutoFit/>
          </a:bodyPr>
          <a:lstStyle/>
          <a:p>
            <a:r>
              <a:rPr lang="en-US" dirty="0"/>
              <a:t>Removed:</a:t>
            </a:r>
          </a:p>
          <a:p>
            <a:pPr marL="285750" indent="-285750">
              <a:buFont typeface="Arial" panose="020B0604020202020204" pitchFamily="34" charset="0"/>
              <a:buChar char="•"/>
            </a:pPr>
            <a:r>
              <a:rPr lang="en-US" dirty="0"/>
              <a:t>Home Occupations</a:t>
            </a:r>
          </a:p>
          <a:p>
            <a:pPr marL="285750" indent="-285750">
              <a:buFont typeface="Arial" panose="020B0604020202020204" pitchFamily="34" charset="0"/>
              <a:buChar char="•"/>
            </a:pPr>
            <a:r>
              <a:rPr lang="en-US" dirty="0"/>
              <a:t>Junk and salvage yards (moved to Conditional Uses)</a:t>
            </a:r>
          </a:p>
          <a:p>
            <a:pPr marL="285750" indent="-285750">
              <a:buFont typeface="Arial" panose="020B0604020202020204" pitchFamily="34" charset="0"/>
              <a:buChar char="•"/>
            </a:pPr>
            <a:r>
              <a:rPr lang="en-US" dirty="0"/>
              <a:t>Service stations and gasoline sales (moved to Conditional Uses)</a:t>
            </a:r>
          </a:p>
          <a:p>
            <a:pPr marL="285750" indent="-285750">
              <a:buFont typeface="Arial" panose="020B0604020202020204" pitchFamily="34" charset="0"/>
              <a:buChar char="•"/>
            </a:pPr>
            <a:r>
              <a:rPr lang="en-US" dirty="0"/>
              <a:t>Travel trailer parks and campgrounds (moved to Conditional Uses)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840873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2859E"/>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E7CFAA6-1DBB-43B0-BD82-2FB83CF4E4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820553E-8980-7AD5-DE3E-668B64AA2549}"/>
              </a:ext>
            </a:extLst>
          </p:cNvPr>
          <p:cNvSpPr txBox="1"/>
          <p:nvPr/>
        </p:nvSpPr>
        <p:spPr>
          <a:xfrm>
            <a:off x="0" y="0"/>
            <a:ext cx="12192000" cy="6858000"/>
          </a:xfrm>
          <a:prstGeom prst="rect">
            <a:avLst/>
          </a:prstGeom>
          <a:solidFill>
            <a:srgbClr val="42859E"/>
          </a:solidFill>
        </p:spPr>
        <p:txBody>
          <a:bodyPr wrap="square" rtlCol="0">
            <a:spAutoFit/>
          </a:bodyPr>
          <a:lstStyle/>
          <a:p>
            <a:endParaRPr lang="en-US" dirty="0"/>
          </a:p>
        </p:txBody>
      </p:sp>
      <p:graphicFrame>
        <p:nvGraphicFramePr>
          <p:cNvPr id="6" name="TextBox 3">
            <a:extLst>
              <a:ext uri="{FF2B5EF4-FFF2-40B4-BE49-F238E27FC236}">
                <a16:creationId xmlns:a16="http://schemas.microsoft.com/office/drawing/2014/main" id="{A58E703A-EF0B-EE9A-2F30-66DA57D9A5B0}"/>
              </a:ext>
            </a:extLst>
          </p:cNvPr>
          <p:cNvGraphicFramePr/>
          <p:nvPr>
            <p:extLst>
              <p:ext uri="{D42A27DB-BD31-4B8C-83A1-F6EECF244321}">
                <p14:modId xmlns:p14="http://schemas.microsoft.com/office/powerpoint/2010/main" val="1678826205"/>
              </p:ext>
            </p:extLst>
          </p:nvPr>
        </p:nvGraphicFramePr>
        <p:xfrm>
          <a:off x="5288347" y="639763"/>
          <a:ext cx="6254724" cy="5492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2A63F356-EDD3-CA82-F324-DCC24D528590}"/>
              </a:ext>
            </a:extLst>
          </p:cNvPr>
          <p:cNvSpPr>
            <a:spLocks noGrp="1"/>
          </p:cNvSpPr>
          <p:nvPr>
            <p:ph type="title"/>
          </p:nvPr>
        </p:nvSpPr>
        <p:spPr>
          <a:xfrm>
            <a:off x="657224" y="410533"/>
            <a:ext cx="4420506" cy="1260956"/>
          </a:xfrm>
        </p:spPr>
        <p:txBody>
          <a:bodyPr vert="horz" lIns="91440" tIns="45720" rIns="91440" bIns="45720" rtlCol="0" anchor="ctr">
            <a:noAutofit/>
          </a:bodyPr>
          <a:lstStyle/>
          <a:p>
            <a:r>
              <a:rPr lang="en-US" sz="4500" dirty="0">
                <a:solidFill>
                  <a:srgbClr val="FFFFFF"/>
                </a:solidFill>
              </a:rPr>
              <a:t>Revised Conditional Use Standards</a:t>
            </a:r>
          </a:p>
        </p:txBody>
      </p:sp>
      <p:sp>
        <p:nvSpPr>
          <p:cNvPr id="3" name="TextBox 2">
            <a:extLst>
              <a:ext uri="{FF2B5EF4-FFF2-40B4-BE49-F238E27FC236}">
                <a16:creationId xmlns:a16="http://schemas.microsoft.com/office/drawing/2014/main" id="{B2B12C7A-20D2-16AF-EA69-CF4C24E831D9}"/>
              </a:ext>
            </a:extLst>
          </p:cNvPr>
          <p:cNvSpPr txBox="1"/>
          <p:nvPr/>
        </p:nvSpPr>
        <p:spPr>
          <a:xfrm>
            <a:off x="657224" y="1637901"/>
            <a:ext cx="2893905" cy="4988367"/>
          </a:xfrm>
          <a:prstGeom prst="rect">
            <a:avLst/>
          </a:prstGeom>
          <a:noFill/>
        </p:spPr>
        <p:txBody>
          <a:bodyPr wrap="square" rtlCol="0">
            <a:spAutoFit/>
          </a:bodyPr>
          <a:lstStyle/>
          <a:p>
            <a:pPr>
              <a:spcAft>
                <a:spcPts val="600"/>
              </a:spcAft>
            </a:pPr>
            <a:r>
              <a:rPr lang="en-US" dirty="0">
                <a:solidFill>
                  <a:schemeClr val="bg1"/>
                </a:solidFill>
              </a:rPr>
              <a:t>Conditional uses are those uses which are generally not compatible with the other land uses permitted in a zoning district, but with individual review and control of their location, design, configuration and intensity and density of use, buildings and structures, and the imposition of conditions pertinent thereto in order to ensure the appropriateness of the use at a particular location, may be permitted in the zoning district as a conditional use. </a:t>
            </a:r>
          </a:p>
        </p:txBody>
      </p:sp>
      <p:sp>
        <p:nvSpPr>
          <p:cNvPr id="5" name="TextBox 4">
            <a:extLst>
              <a:ext uri="{FF2B5EF4-FFF2-40B4-BE49-F238E27FC236}">
                <a16:creationId xmlns:a16="http://schemas.microsoft.com/office/drawing/2014/main" id="{55213CC9-399A-5ECB-7631-A82204C70094}"/>
              </a:ext>
            </a:extLst>
          </p:cNvPr>
          <p:cNvSpPr txBox="1"/>
          <p:nvPr/>
        </p:nvSpPr>
        <p:spPr>
          <a:xfrm>
            <a:off x="8850637" y="5599718"/>
            <a:ext cx="2684139" cy="430887"/>
          </a:xfrm>
          <a:prstGeom prst="rect">
            <a:avLst/>
          </a:prstGeom>
          <a:noFill/>
        </p:spPr>
        <p:txBody>
          <a:bodyPr wrap="square" rtlCol="0">
            <a:spAutoFit/>
          </a:bodyPr>
          <a:lstStyle/>
          <a:p>
            <a:pPr lvl="0"/>
            <a:r>
              <a:rPr lang="en-US" sz="1100" dirty="0"/>
              <a:t>All individual spaces shall abut an interior drive meeting minimum width requirements</a:t>
            </a:r>
          </a:p>
        </p:txBody>
      </p:sp>
      <p:sp>
        <p:nvSpPr>
          <p:cNvPr id="7" name="TextBox 6">
            <a:extLst>
              <a:ext uri="{FF2B5EF4-FFF2-40B4-BE49-F238E27FC236}">
                <a16:creationId xmlns:a16="http://schemas.microsoft.com/office/drawing/2014/main" id="{E599F52D-8425-453C-6E84-3492678EE5C0}"/>
              </a:ext>
            </a:extLst>
          </p:cNvPr>
          <p:cNvSpPr txBox="1"/>
          <p:nvPr/>
        </p:nvSpPr>
        <p:spPr>
          <a:xfrm>
            <a:off x="8850636" y="1522033"/>
            <a:ext cx="2684139" cy="430887"/>
          </a:xfrm>
          <a:prstGeom prst="rect">
            <a:avLst/>
          </a:prstGeom>
          <a:noFill/>
        </p:spPr>
        <p:txBody>
          <a:bodyPr wrap="square" rtlCol="0">
            <a:spAutoFit/>
          </a:bodyPr>
          <a:lstStyle/>
          <a:p>
            <a:pPr lvl="0"/>
            <a:r>
              <a:rPr lang="en-US" sz="1100" dirty="0"/>
              <a:t>Added as a Conditional Use.  Moved from Supplemental Standards.</a:t>
            </a:r>
          </a:p>
        </p:txBody>
      </p:sp>
      <p:sp>
        <p:nvSpPr>
          <p:cNvPr id="8" name="TextBox 7">
            <a:extLst>
              <a:ext uri="{FF2B5EF4-FFF2-40B4-BE49-F238E27FC236}">
                <a16:creationId xmlns:a16="http://schemas.microsoft.com/office/drawing/2014/main" id="{8B57CF04-172E-039E-23FD-483ED796FEDC}"/>
              </a:ext>
            </a:extLst>
          </p:cNvPr>
          <p:cNvSpPr txBox="1"/>
          <p:nvPr/>
        </p:nvSpPr>
        <p:spPr>
          <a:xfrm>
            <a:off x="8850636" y="3973202"/>
            <a:ext cx="2684139" cy="430887"/>
          </a:xfrm>
          <a:prstGeom prst="rect">
            <a:avLst/>
          </a:prstGeom>
          <a:noFill/>
        </p:spPr>
        <p:txBody>
          <a:bodyPr wrap="square" rtlCol="0">
            <a:spAutoFit/>
          </a:bodyPr>
          <a:lstStyle/>
          <a:p>
            <a:r>
              <a:rPr lang="en-US" sz="1100" dirty="0"/>
              <a:t>Added as a Conditional Use.  Moved from Supplemental Standards.</a:t>
            </a:r>
          </a:p>
        </p:txBody>
      </p:sp>
    </p:spTree>
    <p:extLst>
      <p:ext uri="{BB962C8B-B14F-4D97-AF65-F5344CB8AC3E}">
        <p14:creationId xmlns:p14="http://schemas.microsoft.com/office/powerpoint/2010/main" val="2377475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0D2CF-A681-6C76-D357-6BEBE9E2252D}"/>
              </a:ext>
            </a:extLst>
          </p:cNvPr>
          <p:cNvSpPr>
            <a:spLocks noGrp="1"/>
          </p:cNvSpPr>
          <p:nvPr>
            <p:ph type="title"/>
          </p:nvPr>
        </p:nvSpPr>
        <p:spPr>
          <a:xfrm>
            <a:off x="6227729" y="510550"/>
            <a:ext cx="4345858" cy="1658198"/>
          </a:xfrm>
        </p:spPr>
        <p:txBody>
          <a:bodyPr>
            <a:normAutofit/>
          </a:bodyPr>
          <a:lstStyle/>
          <a:p>
            <a:r>
              <a:rPr lang="en-US" sz="4800" dirty="0">
                <a:solidFill>
                  <a:schemeClr val="accent1">
                    <a:lumMod val="75000"/>
                  </a:schemeClr>
                </a:solidFill>
              </a:rPr>
              <a:t>Zoning</a:t>
            </a:r>
          </a:p>
        </p:txBody>
      </p:sp>
      <p:graphicFrame>
        <p:nvGraphicFramePr>
          <p:cNvPr id="9" name="Content Placeholder 2">
            <a:extLst>
              <a:ext uri="{FF2B5EF4-FFF2-40B4-BE49-F238E27FC236}">
                <a16:creationId xmlns:a16="http://schemas.microsoft.com/office/drawing/2014/main" id="{9A4FBB84-ED50-1D51-9866-F2CFE5083090}"/>
              </a:ext>
            </a:extLst>
          </p:cNvPr>
          <p:cNvGraphicFramePr>
            <a:graphicFrameLocks noGrp="1"/>
          </p:cNvGraphicFramePr>
          <p:nvPr>
            <p:ph idx="1"/>
            <p:extLst>
              <p:ext uri="{D42A27DB-BD31-4B8C-83A1-F6EECF244321}">
                <p14:modId xmlns:p14="http://schemas.microsoft.com/office/powerpoint/2010/main" val="1199338386"/>
              </p:ext>
            </p:extLst>
          </p:nvPr>
        </p:nvGraphicFramePr>
        <p:xfrm>
          <a:off x="6227728" y="2044730"/>
          <a:ext cx="5020493" cy="38647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A8DC71C5-E874-FF29-C1DE-1751F225164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11957" y="230898"/>
            <a:ext cx="4074418" cy="6396203"/>
          </a:xfrm>
          <a:prstGeom prst="rect">
            <a:avLst/>
          </a:prstGeom>
        </p:spPr>
      </p:pic>
    </p:spTree>
    <p:extLst>
      <p:ext uri="{BB962C8B-B14F-4D97-AF65-F5344CB8AC3E}">
        <p14:creationId xmlns:p14="http://schemas.microsoft.com/office/powerpoint/2010/main" val="3913881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7A279-4076-7376-A594-7CBC63872618}"/>
              </a:ext>
            </a:extLst>
          </p:cNvPr>
          <p:cNvSpPr>
            <a:spLocks noGrp="1"/>
          </p:cNvSpPr>
          <p:nvPr>
            <p:ph type="title"/>
          </p:nvPr>
        </p:nvSpPr>
        <p:spPr>
          <a:xfrm>
            <a:off x="657224" y="643424"/>
            <a:ext cx="10772775" cy="1658198"/>
          </a:xfrm>
        </p:spPr>
        <p:txBody>
          <a:bodyPr/>
          <a:lstStyle/>
          <a:p>
            <a:r>
              <a:rPr lang="en-US" dirty="0">
                <a:solidFill>
                  <a:srgbClr val="42859E"/>
                </a:solidFill>
              </a:rPr>
              <a:t>Zoning District </a:t>
            </a:r>
            <a:br>
              <a:rPr lang="en-US" dirty="0">
                <a:solidFill>
                  <a:srgbClr val="42859E"/>
                </a:solidFill>
              </a:rPr>
            </a:br>
            <a:r>
              <a:rPr lang="en-US" dirty="0">
                <a:solidFill>
                  <a:srgbClr val="42859E"/>
                </a:solidFill>
              </a:rPr>
              <a:t>Matrix</a:t>
            </a:r>
          </a:p>
        </p:txBody>
      </p:sp>
      <p:sp>
        <p:nvSpPr>
          <p:cNvPr id="4" name="Content Placeholder 3">
            <a:extLst>
              <a:ext uri="{FF2B5EF4-FFF2-40B4-BE49-F238E27FC236}">
                <a16:creationId xmlns:a16="http://schemas.microsoft.com/office/drawing/2014/main" id="{3C85460B-0D11-4CCD-5832-F220778755E2}"/>
              </a:ext>
            </a:extLst>
          </p:cNvPr>
          <p:cNvSpPr>
            <a:spLocks noGrp="1"/>
          </p:cNvSpPr>
          <p:nvPr>
            <p:ph sz="half" idx="2"/>
          </p:nvPr>
        </p:nvSpPr>
        <p:spPr/>
        <p:txBody>
          <a:bodyPr/>
          <a:lstStyle/>
          <a:p>
            <a:pPr>
              <a:buFont typeface="Wingdings" panose="05000000000000000000" pitchFamily="2" charset="2"/>
              <a:buChar char="ü"/>
            </a:pPr>
            <a:r>
              <a:rPr lang="en-US" dirty="0"/>
              <a:t> Permitted Uses</a:t>
            </a:r>
          </a:p>
          <a:p>
            <a:pPr marL="342900" indent="-342900">
              <a:buFont typeface="Wingdings" panose="05000000000000000000" pitchFamily="2" charset="2"/>
              <a:buChar char="ü"/>
            </a:pPr>
            <a:r>
              <a:rPr lang="en-US" dirty="0"/>
              <a:t>Conditional Uses</a:t>
            </a:r>
          </a:p>
          <a:p>
            <a:pPr marL="342900" indent="-342900">
              <a:buFont typeface="Wingdings" panose="05000000000000000000" pitchFamily="2" charset="2"/>
              <a:buChar char="ü"/>
            </a:pPr>
            <a:r>
              <a:rPr lang="en-US" dirty="0"/>
              <a:t>Additional Restrictions</a:t>
            </a:r>
          </a:p>
        </p:txBody>
      </p:sp>
      <p:pic>
        <p:nvPicPr>
          <p:cNvPr id="10" name="Picture 9">
            <a:extLst>
              <a:ext uri="{FF2B5EF4-FFF2-40B4-BE49-F238E27FC236}">
                <a16:creationId xmlns:a16="http://schemas.microsoft.com/office/drawing/2014/main" id="{D814785A-D1E5-548D-84ED-9A6F35621A5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77143" y="842259"/>
            <a:ext cx="6816902" cy="5173482"/>
          </a:xfrm>
          <a:prstGeom prst="rect">
            <a:avLst/>
          </a:prstGeom>
          <a:ln w="28575">
            <a:solidFill>
              <a:schemeClr val="tx1"/>
            </a:solidFill>
          </a:ln>
        </p:spPr>
      </p:pic>
    </p:spTree>
    <p:extLst>
      <p:ext uri="{BB962C8B-B14F-4D97-AF65-F5344CB8AC3E}">
        <p14:creationId xmlns:p14="http://schemas.microsoft.com/office/powerpoint/2010/main" val="23627700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88FA52F-675E-4661-BA16-455C939430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925E06-794C-572C-CD1B-8A6F4C2A460D}"/>
              </a:ext>
            </a:extLst>
          </p:cNvPr>
          <p:cNvSpPr>
            <a:spLocks noGrp="1"/>
          </p:cNvSpPr>
          <p:nvPr>
            <p:ph type="title"/>
          </p:nvPr>
        </p:nvSpPr>
        <p:spPr>
          <a:xfrm>
            <a:off x="1362456" y="896684"/>
            <a:ext cx="2979252" cy="4979728"/>
          </a:xfrm>
        </p:spPr>
        <p:txBody>
          <a:bodyPr vert="horz" lIns="91440" tIns="45720" rIns="91440" bIns="45720" rtlCol="0" anchor="ctr">
            <a:normAutofit/>
          </a:bodyPr>
          <a:lstStyle/>
          <a:p>
            <a:pPr algn="r"/>
            <a:r>
              <a:rPr lang="en-US" sz="4000" dirty="0">
                <a:solidFill>
                  <a:srgbClr val="42859E"/>
                </a:solidFill>
              </a:rPr>
              <a:t>Preserve Neighborhood Character</a:t>
            </a:r>
          </a:p>
        </p:txBody>
      </p:sp>
      <p:cxnSp>
        <p:nvCxnSpPr>
          <p:cNvPr id="10" name="Straight Connector 9">
            <a:extLst>
              <a:ext uri="{FF2B5EF4-FFF2-40B4-BE49-F238E27FC236}">
                <a16:creationId xmlns:a16="http://schemas.microsoft.com/office/drawing/2014/main" id="{07BC4E14-913C-46C0-ABF7-BDDAEC08A3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3440" y="2071116"/>
            <a:ext cx="0" cy="2715768"/>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658FB2D-95DF-4718-BD58-C5A361B07733}"/>
              </a:ext>
            </a:extLst>
          </p:cNvPr>
          <p:cNvSpPr txBox="1"/>
          <p:nvPr/>
        </p:nvSpPr>
        <p:spPr>
          <a:xfrm>
            <a:off x="4985172" y="896684"/>
            <a:ext cx="5484707" cy="5064633"/>
          </a:xfrm>
          <a:prstGeom prst="rect">
            <a:avLst/>
          </a:prstGeom>
        </p:spPr>
        <p:txBody>
          <a:bodyPr vert="horz" lIns="91440" tIns="45720" rIns="91440" bIns="45720" rtlCol="0" anchor="ctr">
            <a:normAutofit/>
          </a:bodyPr>
          <a:lstStyle/>
          <a:p>
            <a:pPr marL="342900" indent="-342900" defTabSz="914400">
              <a:lnSpc>
                <a:spcPct val="85000"/>
              </a:lnSpc>
              <a:spcAft>
                <a:spcPts val="600"/>
              </a:spcAft>
              <a:buFont typeface="+mj-lt"/>
              <a:buAutoNum type="arabicPeriod"/>
            </a:pPr>
            <a:r>
              <a:rPr lang="en-US" dirty="0">
                <a:solidFill>
                  <a:schemeClr val="tx1">
                    <a:lumMod val="85000"/>
                    <a:lumOff val="15000"/>
                  </a:schemeClr>
                </a:solidFill>
              </a:rPr>
              <a:t>Reducing lot sizes and setbacks to make existing structures conforming.</a:t>
            </a:r>
          </a:p>
          <a:p>
            <a:pPr marL="342900" indent="-342900" defTabSz="914400">
              <a:lnSpc>
                <a:spcPct val="85000"/>
              </a:lnSpc>
              <a:spcAft>
                <a:spcPts val="600"/>
              </a:spcAft>
              <a:buFont typeface="+mj-lt"/>
              <a:buAutoNum type="arabicPeriod"/>
            </a:pPr>
            <a:r>
              <a:rPr lang="en-US" dirty="0">
                <a:solidFill>
                  <a:schemeClr val="tx1">
                    <a:lumMod val="85000"/>
                    <a:lumOff val="15000"/>
                  </a:schemeClr>
                </a:solidFill>
              </a:rPr>
              <a:t>Charter Restricts the Height.</a:t>
            </a:r>
          </a:p>
          <a:p>
            <a:pPr marL="342900" indent="-342900" defTabSz="914400">
              <a:lnSpc>
                <a:spcPct val="85000"/>
              </a:lnSpc>
              <a:spcAft>
                <a:spcPts val="600"/>
              </a:spcAft>
              <a:buFont typeface="+mj-lt"/>
              <a:buAutoNum type="arabicPeriod"/>
            </a:pPr>
            <a:r>
              <a:rPr lang="en-US" dirty="0">
                <a:solidFill>
                  <a:schemeClr val="tx1">
                    <a:lumMod val="85000"/>
                    <a:lumOff val="15000"/>
                  </a:schemeClr>
                </a:solidFill>
              </a:rPr>
              <a:t>ADU’s</a:t>
            </a:r>
          </a:p>
          <a:p>
            <a:pPr marL="800100" lvl="1" indent="-342900" defTabSz="914400">
              <a:lnSpc>
                <a:spcPct val="85000"/>
              </a:lnSpc>
              <a:spcAft>
                <a:spcPts val="600"/>
              </a:spcAft>
              <a:buFont typeface="+mj-lt"/>
              <a:buAutoNum type="alphaLcParenR"/>
            </a:pPr>
            <a:r>
              <a:rPr lang="en-US" dirty="0">
                <a:solidFill>
                  <a:schemeClr val="tx1">
                    <a:lumMod val="85000"/>
                    <a:lumOff val="15000"/>
                  </a:schemeClr>
                </a:solidFill>
              </a:rPr>
              <a:t>Helps address workforce/affordability</a:t>
            </a:r>
          </a:p>
          <a:p>
            <a:pPr marL="800100" lvl="1" indent="-342900" defTabSz="914400">
              <a:lnSpc>
                <a:spcPct val="85000"/>
              </a:lnSpc>
              <a:spcAft>
                <a:spcPts val="600"/>
              </a:spcAft>
              <a:buFont typeface="+mj-lt"/>
              <a:buAutoNum type="alphaLcParenR"/>
            </a:pPr>
            <a:r>
              <a:rPr lang="en-US" dirty="0">
                <a:solidFill>
                  <a:schemeClr val="tx1">
                    <a:lumMod val="85000"/>
                    <a:lumOff val="15000"/>
                  </a:schemeClr>
                </a:solidFill>
              </a:rPr>
              <a:t>Preserves the character of neighborhoods by keeping the existing single-family homes in the MF Zoning District</a:t>
            </a:r>
          </a:p>
          <a:p>
            <a:pPr marL="800100" lvl="1" indent="-342900" defTabSz="914400">
              <a:lnSpc>
                <a:spcPct val="85000"/>
              </a:lnSpc>
              <a:spcAft>
                <a:spcPts val="600"/>
              </a:spcAft>
              <a:buFont typeface="+mj-lt"/>
              <a:buAutoNum type="alphaLcParenR"/>
            </a:pPr>
            <a:r>
              <a:rPr lang="en-US" dirty="0">
                <a:solidFill>
                  <a:schemeClr val="tx1">
                    <a:lumMod val="85000"/>
                    <a:lumOff val="15000"/>
                  </a:schemeClr>
                </a:solidFill>
              </a:rPr>
              <a:t>Added Strict Regulations (ISR, Lot Coverage, etc.)</a:t>
            </a:r>
          </a:p>
          <a:p>
            <a:pPr marL="800100" lvl="1" indent="-342900" defTabSz="914400">
              <a:lnSpc>
                <a:spcPct val="85000"/>
              </a:lnSpc>
              <a:spcAft>
                <a:spcPts val="600"/>
              </a:spcAft>
              <a:buFont typeface="+mj-lt"/>
              <a:buAutoNum type="alphaLcParenR"/>
            </a:pPr>
            <a:r>
              <a:rPr lang="en-US" dirty="0">
                <a:solidFill>
                  <a:schemeClr val="tx1">
                    <a:lumMod val="85000"/>
                    <a:lumOff val="15000"/>
                  </a:schemeClr>
                </a:solidFill>
              </a:rPr>
              <a:t>Would not increase density, they are already allowed these units</a:t>
            </a:r>
          </a:p>
          <a:p>
            <a:pPr marL="342900" indent="-342900" defTabSz="914400">
              <a:lnSpc>
                <a:spcPct val="85000"/>
              </a:lnSpc>
              <a:spcAft>
                <a:spcPts val="600"/>
              </a:spcAft>
              <a:buFont typeface="+mj-lt"/>
              <a:buAutoNum type="arabicPeriod"/>
            </a:pPr>
            <a:r>
              <a:rPr lang="en-US" dirty="0">
                <a:solidFill>
                  <a:schemeClr val="tx1">
                    <a:lumMod val="85000"/>
                    <a:lumOff val="15000"/>
                  </a:schemeClr>
                </a:solidFill>
              </a:rPr>
              <a:t>Regulated the number of boats in the front yards.</a:t>
            </a:r>
          </a:p>
          <a:p>
            <a:pPr marL="342900" indent="-342900" defTabSz="914400">
              <a:lnSpc>
                <a:spcPct val="85000"/>
              </a:lnSpc>
              <a:spcAft>
                <a:spcPts val="600"/>
              </a:spcAft>
              <a:buFont typeface="+mj-lt"/>
              <a:buAutoNum type="arabicPeriod"/>
            </a:pPr>
            <a:r>
              <a:rPr lang="en-US" dirty="0">
                <a:solidFill>
                  <a:schemeClr val="tx1">
                    <a:lumMod val="85000"/>
                    <a:lumOff val="15000"/>
                  </a:schemeClr>
                </a:solidFill>
              </a:rPr>
              <a:t>Townhome width increase to allow two cars in the driveway (west of 3</a:t>
            </a:r>
            <a:r>
              <a:rPr lang="en-US" baseline="30000" dirty="0">
                <a:solidFill>
                  <a:schemeClr val="tx1">
                    <a:lumMod val="85000"/>
                    <a:lumOff val="15000"/>
                  </a:schemeClr>
                </a:solidFill>
              </a:rPr>
              <a:t>rd</a:t>
            </a:r>
            <a:r>
              <a:rPr lang="en-US" dirty="0">
                <a:solidFill>
                  <a:schemeClr val="tx1">
                    <a:lumMod val="85000"/>
                    <a:lumOff val="15000"/>
                  </a:schemeClr>
                </a:solidFill>
              </a:rPr>
              <a:t> St) to reduce on-street parking.</a:t>
            </a:r>
          </a:p>
          <a:p>
            <a:pPr marL="342900" indent="-342900" defTabSz="914400">
              <a:lnSpc>
                <a:spcPct val="85000"/>
              </a:lnSpc>
              <a:spcAft>
                <a:spcPts val="600"/>
              </a:spcAft>
              <a:buFont typeface="+mj-lt"/>
              <a:buAutoNum type="arabicPeriod"/>
            </a:pPr>
            <a:r>
              <a:rPr lang="en-US" dirty="0">
                <a:solidFill>
                  <a:schemeClr val="tx1">
                    <a:lumMod val="85000"/>
                    <a:lumOff val="15000"/>
                  </a:schemeClr>
                </a:solidFill>
              </a:rPr>
              <a:t>Allow more home improvements by establishing reasonable yard requirements.</a:t>
            </a:r>
          </a:p>
          <a:p>
            <a:pPr marL="800100" lvl="1" indent="-342900" defTabSz="914400">
              <a:lnSpc>
                <a:spcPct val="85000"/>
              </a:lnSpc>
              <a:spcAft>
                <a:spcPts val="600"/>
              </a:spcAft>
              <a:buFont typeface="Arial" pitchFamily="34" charset="0"/>
              <a:buChar char=" "/>
            </a:pPr>
            <a:endParaRPr lang="en-US" dirty="0">
              <a:solidFill>
                <a:schemeClr val="tx1">
                  <a:lumMod val="85000"/>
                  <a:lumOff val="15000"/>
                </a:schemeClr>
              </a:solidFill>
            </a:endParaRPr>
          </a:p>
        </p:txBody>
      </p:sp>
    </p:spTree>
    <p:extLst>
      <p:ext uri="{BB962C8B-B14F-4D97-AF65-F5344CB8AC3E}">
        <p14:creationId xmlns:p14="http://schemas.microsoft.com/office/powerpoint/2010/main" val="4286031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l="-38000" r="-3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1E880-362C-8919-B7A6-211C07E720A9}"/>
              </a:ext>
            </a:extLst>
          </p:cNvPr>
          <p:cNvSpPr>
            <a:spLocks noGrp="1"/>
          </p:cNvSpPr>
          <p:nvPr>
            <p:ph type="title"/>
          </p:nvPr>
        </p:nvSpPr>
        <p:spPr>
          <a:xfrm>
            <a:off x="709612" y="256751"/>
            <a:ext cx="10772775" cy="1658198"/>
          </a:xfrm>
        </p:spPr>
        <p:txBody>
          <a:bodyPr>
            <a:normAutofit/>
          </a:bodyPr>
          <a:lstStyle/>
          <a:p>
            <a:pPr algn="ctr"/>
            <a:r>
              <a:rPr lang="en-US" sz="9600" b="1" dirty="0"/>
              <a:t>Feedback Time!</a:t>
            </a:r>
          </a:p>
        </p:txBody>
      </p:sp>
      <p:sp>
        <p:nvSpPr>
          <p:cNvPr id="3" name="Content Placeholder 5">
            <a:extLst>
              <a:ext uri="{FF2B5EF4-FFF2-40B4-BE49-F238E27FC236}">
                <a16:creationId xmlns:a16="http://schemas.microsoft.com/office/drawing/2014/main" id="{BFF8A4D9-58E1-7935-5091-EDBD08714E68}"/>
              </a:ext>
            </a:extLst>
          </p:cNvPr>
          <p:cNvSpPr txBox="1">
            <a:spLocks/>
          </p:cNvSpPr>
          <p:nvPr/>
        </p:nvSpPr>
        <p:spPr>
          <a:xfrm>
            <a:off x="495902" y="2867029"/>
            <a:ext cx="7199698" cy="1123941"/>
          </a:xfrm>
          <a:prstGeom prst="rect">
            <a:avLst/>
          </a:prstGeom>
          <a:solidFill>
            <a:schemeClr val="bg1">
              <a:alpha val="59000"/>
            </a:schemeClr>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1525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1525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1525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1525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1525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Aft>
                <a:spcPts val="600"/>
              </a:spcAft>
              <a:buNone/>
            </a:pPr>
            <a:r>
              <a:rPr lang="en-US" sz="3200" dirty="0">
                <a:solidFill>
                  <a:schemeClr val="accent1"/>
                </a:solidFill>
              </a:rPr>
              <a:t>Contact Us:</a:t>
            </a:r>
          </a:p>
          <a:p>
            <a:pPr marL="0" lvl="1" indent="0" algn="ctr">
              <a:buNone/>
            </a:pPr>
            <a:r>
              <a:rPr lang="en-US" sz="3200" b="1" dirty="0">
                <a:solidFill>
                  <a:schemeClr val="accent1"/>
                </a:solidFill>
              </a:rPr>
              <a:t>COJBcomments@kimley-horn.com</a:t>
            </a:r>
          </a:p>
        </p:txBody>
      </p:sp>
      <p:pic>
        <p:nvPicPr>
          <p:cNvPr id="4" name="Picture 3">
            <a:extLst>
              <a:ext uri="{FF2B5EF4-FFF2-40B4-BE49-F238E27FC236}">
                <a16:creationId xmlns:a16="http://schemas.microsoft.com/office/drawing/2014/main" id="{1F463B51-3B3B-70E1-3888-7EEDA201B13F}"/>
              </a:ext>
            </a:extLst>
          </p:cNvPr>
          <p:cNvPicPr>
            <a:picLocks noChangeAspect="1"/>
          </p:cNvPicPr>
          <p:nvPr/>
        </p:nvPicPr>
        <p:blipFill>
          <a:blip r:embed="rId3"/>
          <a:stretch>
            <a:fillRect/>
          </a:stretch>
        </p:blipFill>
        <p:spPr>
          <a:xfrm>
            <a:off x="8775528" y="1610275"/>
            <a:ext cx="2706859" cy="4761389"/>
          </a:xfrm>
          <a:prstGeom prst="rect">
            <a:avLst/>
          </a:prstGeom>
        </p:spPr>
      </p:pic>
    </p:spTree>
    <p:extLst>
      <p:ext uri="{BB962C8B-B14F-4D97-AF65-F5344CB8AC3E}">
        <p14:creationId xmlns:p14="http://schemas.microsoft.com/office/powerpoint/2010/main" val="53901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61000" b="-6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BA2C6-EB63-711A-AA33-C24844F0E764}"/>
              </a:ext>
            </a:extLst>
          </p:cNvPr>
          <p:cNvSpPr>
            <a:spLocks noGrp="1"/>
          </p:cNvSpPr>
          <p:nvPr>
            <p:ph type="title"/>
          </p:nvPr>
        </p:nvSpPr>
        <p:spPr/>
        <p:txBody>
          <a:bodyPr/>
          <a:lstStyle/>
          <a:p>
            <a:r>
              <a:rPr lang="en-US" dirty="0"/>
              <a:t>Quick Refresher</a:t>
            </a:r>
          </a:p>
        </p:txBody>
      </p:sp>
      <p:sp>
        <p:nvSpPr>
          <p:cNvPr id="3" name="Content Placeholder 2">
            <a:extLst>
              <a:ext uri="{FF2B5EF4-FFF2-40B4-BE49-F238E27FC236}">
                <a16:creationId xmlns:a16="http://schemas.microsoft.com/office/drawing/2014/main" id="{DB9AD277-75D8-D447-30FB-B3D9ADE815E6}"/>
              </a:ext>
            </a:extLst>
          </p:cNvPr>
          <p:cNvSpPr>
            <a:spLocks noGrp="1"/>
          </p:cNvSpPr>
          <p:nvPr>
            <p:ph idx="1"/>
          </p:nvPr>
        </p:nvSpPr>
        <p:spPr>
          <a:xfrm>
            <a:off x="2621445" y="1919651"/>
            <a:ext cx="6949109" cy="4208051"/>
          </a:xfrm>
        </p:spPr>
        <p:txBody>
          <a:bodyPr>
            <a:normAutofit/>
          </a:bodyPr>
          <a:lstStyle/>
          <a:p>
            <a:pPr marL="0" lvl="4" indent="0" algn="ctr">
              <a:buNone/>
            </a:pPr>
            <a:r>
              <a:rPr lang="en-US" sz="2800" b="1" dirty="0"/>
              <a:t>City Vision Statement</a:t>
            </a:r>
          </a:p>
          <a:p>
            <a:pPr marL="0" lvl="4" indent="0" algn="ctr">
              <a:buNone/>
            </a:pPr>
            <a:r>
              <a:rPr lang="en-US" i="1" dirty="0"/>
              <a:t>A vibrant coastal community that embraces “the beach life”</a:t>
            </a:r>
            <a:endParaRPr lang="en-US" sz="600" b="1" dirty="0"/>
          </a:p>
          <a:p>
            <a:r>
              <a:rPr lang="en-US" b="1" dirty="0"/>
              <a:t>Comprehensive Plan:</a:t>
            </a:r>
          </a:p>
          <a:p>
            <a:pPr>
              <a:spcBef>
                <a:spcPts val="600"/>
              </a:spcBef>
            </a:pPr>
            <a:r>
              <a:rPr lang="en-US" dirty="0"/>
              <a:t> 	</a:t>
            </a:r>
            <a:r>
              <a:rPr lang="en-US" sz="2000" dirty="0"/>
              <a:t>Guiding document of a municipality, establishing the 	vision, intent, and strategies for its future long-range 	development as well as short-term redevelopment</a:t>
            </a:r>
          </a:p>
          <a:p>
            <a:r>
              <a:rPr lang="en-US" b="1" dirty="0"/>
              <a:t>Land Development Code (LDC):</a:t>
            </a:r>
          </a:p>
          <a:p>
            <a:pPr marL="0" lvl="4" indent="0">
              <a:buNone/>
            </a:pPr>
            <a:r>
              <a:rPr lang="en-US" dirty="0"/>
              <a:t>	</a:t>
            </a:r>
            <a:r>
              <a:rPr lang="en-US" sz="2000" dirty="0"/>
              <a:t>Implement</a:t>
            </a:r>
            <a:r>
              <a:rPr lang="en-US" dirty="0"/>
              <a:t>s the Vision, Intent, and Strategies of the City’s 	Comprehensive Plan which, in turn, affects the quality of life 	through policies, projects, and programs.</a:t>
            </a:r>
          </a:p>
        </p:txBody>
      </p:sp>
    </p:spTree>
    <p:extLst>
      <p:ext uri="{BB962C8B-B14F-4D97-AF65-F5344CB8AC3E}">
        <p14:creationId xmlns:p14="http://schemas.microsoft.com/office/powerpoint/2010/main" val="895879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025E5-6BD2-7774-841B-1F4FC16587EE}"/>
              </a:ext>
            </a:extLst>
          </p:cNvPr>
          <p:cNvSpPr>
            <a:spLocks noGrp="1"/>
          </p:cNvSpPr>
          <p:nvPr>
            <p:ph type="title"/>
          </p:nvPr>
        </p:nvSpPr>
        <p:spPr>
          <a:xfrm>
            <a:off x="436172" y="136941"/>
            <a:ext cx="10772775" cy="1401715"/>
          </a:xfrm>
        </p:spPr>
        <p:txBody>
          <a:bodyPr/>
          <a:lstStyle/>
          <a:p>
            <a:r>
              <a:rPr lang="en-US" b="1" dirty="0"/>
              <a:t>Project Timeline</a:t>
            </a:r>
          </a:p>
        </p:txBody>
      </p:sp>
      <p:graphicFrame>
        <p:nvGraphicFramePr>
          <p:cNvPr id="4" name="Content Placeholder 3">
            <a:extLst>
              <a:ext uri="{FF2B5EF4-FFF2-40B4-BE49-F238E27FC236}">
                <a16:creationId xmlns:a16="http://schemas.microsoft.com/office/drawing/2014/main" id="{75C95EE4-10AE-EACA-2A9F-514B58D1D1A5}"/>
              </a:ext>
            </a:extLst>
          </p:cNvPr>
          <p:cNvGraphicFramePr>
            <a:graphicFrameLocks/>
          </p:cNvGraphicFramePr>
          <p:nvPr>
            <p:extLst>
              <p:ext uri="{D42A27DB-BD31-4B8C-83A1-F6EECF244321}">
                <p14:modId xmlns:p14="http://schemas.microsoft.com/office/powerpoint/2010/main" val="2332634124"/>
              </p:ext>
            </p:extLst>
          </p:nvPr>
        </p:nvGraphicFramePr>
        <p:xfrm>
          <a:off x="202273" y="1754905"/>
          <a:ext cx="11611571" cy="39636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Rounded Corners 5">
            <a:extLst>
              <a:ext uri="{FF2B5EF4-FFF2-40B4-BE49-F238E27FC236}">
                <a16:creationId xmlns:a16="http://schemas.microsoft.com/office/drawing/2014/main" id="{019F2483-D0F5-97AD-9D19-358DDEF8FC43}"/>
              </a:ext>
            </a:extLst>
          </p:cNvPr>
          <p:cNvSpPr/>
          <p:nvPr/>
        </p:nvSpPr>
        <p:spPr>
          <a:xfrm>
            <a:off x="253028" y="4660593"/>
            <a:ext cx="2227227" cy="1532175"/>
          </a:xfrm>
          <a:prstGeom prst="roundRect">
            <a:avLst>
              <a:gd name="adj" fmla="val 10000"/>
            </a:avLst>
          </a:prstGeom>
          <a:solidFill>
            <a:srgbClr val="FFFFFF">
              <a:alpha val="90000"/>
              <a:hueOff val="0"/>
              <a:satOff val="0"/>
              <a:lumOff val="0"/>
              <a:alphaOff val="0"/>
            </a:srgbClr>
          </a:solidFill>
          <a:ln w="12700" cap="flat" cmpd="sng" algn="ctr">
            <a:solidFill>
              <a:srgbClr val="42859E"/>
            </a:solidFill>
            <a:prstDash val="solid"/>
            <a:miter lim="800000"/>
          </a:ln>
          <a:effectLst/>
        </p:spPr>
        <p:txBody>
          <a:bodyPr/>
          <a:lstStyle/>
          <a:p>
            <a:endParaRPr lang="en-US"/>
          </a:p>
        </p:txBody>
      </p:sp>
      <p:cxnSp>
        <p:nvCxnSpPr>
          <p:cNvPr id="17" name="Straight Connector 16">
            <a:extLst>
              <a:ext uri="{FF2B5EF4-FFF2-40B4-BE49-F238E27FC236}">
                <a16:creationId xmlns:a16="http://schemas.microsoft.com/office/drawing/2014/main" id="{B84E01BB-6831-D1FB-EC7C-66678ED9992B}"/>
              </a:ext>
            </a:extLst>
          </p:cNvPr>
          <p:cNvCxnSpPr>
            <a:cxnSpLocks/>
          </p:cNvCxnSpPr>
          <p:nvPr/>
        </p:nvCxnSpPr>
        <p:spPr>
          <a:xfrm>
            <a:off x="1379820" y="4070189"/>
            <a:ext cx="0" cy="599129"/>
          </a:xfrm>
          <a:prstGeom prst="line">
            <a:avLst/>
          </a:prstGeom>
          <a:noFill/>
          <a:ln w="28575" cap="flat" cmpd="sng" algn="ctr">
            <a:solidFill>
              <a:srgbClr val="42859E"/>
            </a:solidFill>
            <a:prstDash val="solid"/>
            <a:miter lim="800000"/>
          </a:ln>
          <a:effectLst/>
        </p:spPr>
      </p:cxnSp>
      <p:sp>
        <p:nvSpPr>
          <p:cNvPr id="31" name="Rectangle: Rounded Corners 4">
            <a:extLst>
              <a:ext uri="{FF2B5EF4-FFF2-40B4-BE49-F238E27FC236}">
                <a16:creationId xmlns:a16="http://schemas.microsoft.com/office/drawing/2014/main" id="{16E3D29A-F681-F79F-9AF4-F4B92334DEBE}"/>
              </a:ext>
            </a:extLst>
          </p:cNvPr>
          <p:cNvSpPr txBox="1"/>
          <p:nvPr/>
        </p:nvSpPr>
        <p:spPr>
          <a:xfrm>
            <a:off x="175865" y="4705469"/>
            <a:ext cx="2381551" cy="1442422"/>
          </a:xfrm>
          <a:prstGeom prst="rect">
            <a:avLst/>
          </a:prstGeom>
          <a:noFill/>
          <a:ln>
            <a:noFill/>
          </a:ln>
          <a:effectLst/>
        </p:spPr>
        <p:txBody>
          <a:bodyPr spcFirstLastPara="0" vert="horz" wrap="square" lIns="85344" tIns="85344" rIns="85344" bIns="85344" numCol="1" spcCol="1270" anchor="ctr"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Develop Final CP Recommendations</a:t>
            </a: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Final CP Strikethrough / Redline Version</a:t>
            </a: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Develop Final LDC Recommendations</a:t>
            </a: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Final LDC Strikethrough / Redline</a:t>
            </a:r>
          </a:p>
        </p:txBody>
      </p:sp>
      <p:grpSp>
        <p:nvGrpSpPr>
          <p:cNvPr id="33" name="Group 32">
            <a:extLst>
              <a:ext uri="{FF2B5EF4-FFF2-40B4-BE49-F238E27FC236}">
                <a16:creationId xmlns:a16="http://schemas.microsoft.com/office/drawing/2014/main" id="{A55918B9-A345-5983-61CC-2AE49DECB96B}"/>
              </a:ext>
            </a:extLst>
          </p:cNvPr>
          <p:cNvGrpSpPr/>
          <p:nvPr/>
        </p:nvGrpSpPr>
        <p:grpSpPr>
          <a:xfrm>
            <a:off x="7228301" y="1634878"/>
            <a:ext cx="1659135" cy="998233"/>
            <a:chOff x="3761947" y="2446895"/>
            <a:chExt cx="2254158" cy="1030387"/>
          </a:xfrm>
        </p:grpSpPr>
        <p:sp>
          <p:nvSpPr>
            <p:cNvPr id="34" name="Rectangle: Rounded Corners 33">
              <a:extLst>
                <a:ext uri="{FF2B5EF4-FFF2-40B4-BE49-F238E27FC236}">
                  <a16:creationId xmlns:a16="http://schemas.microsoft.com/office/drawing/2014/main" id="{F217E359-05CC-35B1-BA91-7622620273B0}"/>
                </a:ext>
              </a:extLst>
            </p:cNvPr>
            <p:cNvSpPr/>
            <p:nvPr/>
          </p:nvSpPr>
          <p:spPr>
            <a:xfrm>
              <a:off x="3761947" y="2446895"/>
              <a:ext cx="2254158" cy="1030387"/>
            </a:xfrm>
            <a:prstGeom prst="roundRect">
              <a:avLst>
                <a:gd name="adj" fmla="val 10000"/>
              </a:avLst>
            </a:prstGeom>
            <a:solidFill>
              <a:srgbClr val="FFFFFF">
                <a:alpha val="90000"/>
                <a:hueOff val="0"/>
                <a:satOff val="0"/>
                <a:lumOff val="0"/>
                <a:alphaOff val="0"/>
              </a:srgbClr>
            </a:solidFill>
            <a:ln w="12700" cap="flat" cmpd="sng" algn="ctr">
              <a:solidFill>
                <a:srgbClr val="00B050"/>
              </a:solidFill>
              <a:prstDash val="solid"/>
              <a:miter lim="800000"/>
            </a:ln>
            <a:effectLst/>
          </p:spPr>
          <p:txBody>
            <a:bodyPr/>
            <a:lstStyle/>
            <a:p>
              <a:endParaRPr lang="en-US"/>
            </a:p>
          </p:txBody>
        </p:sp>
        <p:sp>
          <p:nvSpPr>
            <p:cNvPr id="35" name="Rectangle: Rounded Corners 4">
              <a:extLst>
                <a:ext uri="{FF2B5EF4-FFF2-40B4-BE49-F238E27FC236}">
                  <a16:creationId xmlns:a16="http://schemas.microsoft.com/office/drawing/2014/main" id="{115A57F3-6D42-CF91-10EF-71D84C86CD0D}"/>
                </a:ext>
              </a:extLst>
            </p:cNvPr>
            <p:cNvSpPr txBox="1"/>
            <p:nvPr/>
          </p:nvSpPr>
          <p:spPr>
            <a:xfrm>
              <a:off x="3792126" y="2477074"/>
              <a:ext cx="2193801" cy="970029"/>
            </a:xfrm>
            <a:prstGeom prst="rect">
              <a:avLst/>
            </a:prstGeom>
            <a:noFill/>
            <a:ln>
              <a:noFill/>
            </a:ln>
            <a:effectLst/>
          </p:spPr>
          <p:txBody>
            <a:bodyPr spcFirstLastPara="0" vert="horz" wrap="square" lIns="85344" tIns="85344" rIns="85344" bIns="85344" numCol="1" spcCol="1270" anchor="ctr"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LDC Hearings (PC &amp; City Council)</a:t>
              </a:r>
            </a:p>
            <a:p>
              <a:pPr marL="0" marR="0" lvl="0" indent="0" algn="ctr" defTabSz="533400" eaLnBrk="1" fontAlgn="auto" latinLnBrk="0" hangingPunct="1">
                <a:lnSpc>
                  <a:spcPct val="90000"/>
                </a:lnSpc>
                <a:spcBef>
                  <a:spcPct val="0"/>
                </a:spcBef>
                <a:spcAft>
                  <a:spcPct val="35000"/>
                </a:spcAft>
                <a:buClrTx/>
                <a:buSzTx/>
                <a:buFontTx/>
                <a:buNone/>
                <a:tabLst/>
                <a:defRPr/>
              </a:pPr>
              <a:r>
                <a:rPr lang="en-US" sz="1200" b="1" kern="0" dirty="0">
                  <a:solidFill>
                    <a:srgbClr val="00617F">
                      <a:lumMod val="50000"/>
                    </a:srgbClr>
                  </a:solidFill>
                  <a:latin typeface="Calibri" panose="020F0502020204030204"/>
                </a:rPr>
                <a:t>Create Final LDC Revisions</a:t>
              </a:r>
              <a:endPar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endParaRPr>
            </a:p>
          </p:txBody>
        </p:sp>
      </p:grpSp>
      <p:cxnSp>
        <p:nvCxnSpPr>
          <p:cNvPr id="36" name="Straight Connector 35">
            <a:extLst>
              <a:ext uri="{FF2B5EF4-FFF2-40B4-BE49-F238E27FC236}">
                <a16:creationId xmlns:a16="http://schemas.microsoft.com/office/drawing/2014/main" id="{8CDE2B5B-593E-912F-7D9E-E5733379A7BB}"/>
              </a:ext>
            </a:extLst>
          </p:cNvPr>
          <p:cNvCxnSpPr>
            <a:cxnSpLocks/>
          </p:cNvCxnSpPr>
          <p:nvPr/>
        </p:nvCxnSpPr>
        <p:spPr>
          <a:xfrm>
            <a:off x="5864966" y="4170484"/>
            <a:ext cx="0" cy="444553"/>
          </a:xfrm>
          <a:prstGeom prst="line">
            <a:avLst/>
          </a:prstGeom>
          <a:noFill/>
          <a:ln w="28575" cap="flat" cmpd="sng" algn="ctr">
            <a:solidFill>
              <a:srgbClr val="00B050"/>
            </a:solidFill>
            <a:prstDash val="solid"/>
            <a:miter lim="800000"/>
          </a:ln>
          <a:effectLst/>
        </p:spPr>
      </p:cxnSp>
      <p:grpSp>
        <p:nvGrpSpPr>
          <p:cNvPr id="37" name="Group 36">
            <a:extLst>
              <a:ext uri="{FF2B5EF4-FFF2-40B4-BE49-F238E27FC236}">
                <a16:creationId xmlns:a16="http://schemas.microsoft.com/office/drawing/2014/main" id="{73EA1E9C-C753-E610-AB17-F9A440FC78E3}"/>
              </a:ext>
            </a:extLst>
          </p:cNvPr>
          <p:cNvGrpSpPr/>
          <p:nvPr/>
        </p:nvGrpSpPr>
        <p:grpSpPr>
          <a:xfrm>
            <a:off x="9567167" y="4522898"/>
            <a:ext cx="1567874" cy="963129"/>
            <a:chOff x="712901" y="2446895"/>
            <a:chExt cx="2254158" cy="1030387"/>
          </a:xfrm>
        </p:grpSpPr>
        <p:sp>
          <p:nvSpPr>
            <p:cNvPr id="38" name="Rectangle: Rounded Corners 37">
              <a:extLst>
                <a:ext uri="{FF2B5EF4-FFF2-40B4-BE49-F238E27FC236}">
                  <a16:creationId xmlns:a16="http://schemas.microsoft.com/office/drawing/2014/main" id="{1960E541-0351-87C2-05F5-102D6F9967EA}"/>
                </a:ext>
              </a:extLst>
            </p:cNvPr>
            <p:cNvSpPr/>
            <p:nvPr/>
          </p:nvSpPr>
          <p:spPr>
            <a:xfrm>
              <a:off x="712901" y="2446895"/>
              <a:ext cx="2254158" cy="1030387"/>
            </a:xfrm>
            <a:prstGeom prst="roundRect">
              <a:avLst>
                <a:gd name="adj" fmla="val 10000"/>
              </a:avLst>
            </a:prstGeom>
            <a:solidFill>
              <a:srgbClr val="FFFFFF">
                <a:alpha val="90000"/>
                <a:hueOff val="0"/>
                <a:satOff val="0"/>
                <a:lumOff val="0"/>
                <a:alphaOff val="0"/>
              </a:srgbClr>
            </a:solidFill>
            <a:ln w="12700" cap="flat" cmpd="sng" algn="ctr">
              <a:solidFill>
                <a:srgbClr val="00B050"/>
              </a:solidFill>
              <a:prstDash val="solid"/>
              <a:miter lim="800000"/>
            </a:ln>
            <a:effectLst/>
          </p:spPr>
          <p:txBody>
            <a:bodyPr/>
            <a:lstStyle/>
            <a:p>
              <a:endParaRPr lang="en-US"/>
            </a:p>
          </p:txBody>
        </p:sp>
        <p:sp>
          <p:nvSpPr>
            <p:cNvPr id="39" name="Rectangle: Rounded Corners 4">
              <a:extLst>
                <a:ext uri="{FF2B5EF4-FFF2-40B4-BE49-F238E27FC236}">
                  <a16:creationId xmlns:a16="http://schemas.microsoft.com/office/drawing/2014/main" id="{9C72AA87-0FD9-01E3-3FF7-41EDA03864D3}"/>
                </a:ext>
              </a:extLst>
            </p:cNvPr>
            <p:cNvSpPr txBox="1"/>
            <p:nvPr/>
          </p:nvSpPr>
          <p:spPr>
            <a:xfrm>
              <a:off x="743079" y="2477074"/>
              <a:ext cx="2193800" cy="970029"/>
            </a:xfrm>
            <a:prstGeom prst="rect">
              <a:avLst/>
            </a:prstGeom>
            <a:noFill/>
            <a:ln>
              <a:noFill/>
            </a:ln>
            <a:effectLst/>
          </p:spPr>
          <p:txBody>
            <a:bodyPr spcFirstLastPara="0" vert="horz" wrap="square" lIns="85344" tIns="85344" rIns="85344" bIns="85344" numCol="1" spcCol="1270" anchor="ctr"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Final CP Clean Copy</a:t>
              </a: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Final LDC Clean Copy</a:t>
              </a:r>
            </a:p>
          </p:txBody>
        </p:sp>
      </p:grpSp>
      <p:cxnSp>
        <p:nvCxnSpPr>
          <p:cNvPr id="40" name="Straight Connector 39">
            <a:extLst>
              <a:ext uri="{FF2B5EF4-FFF2-40B4-BE49-F238E27FC236}">
                <a16:creationId xmlns:a16="http://schemas.microsoft.com/office/drawing/2014/main" id="{15B4C885-096E-6D51-7EEB-0C5B18E877EF}"/>
              </a:ext>
            </a:extLst>
          </p:cNvPr>
          <p:cNvCxnSpPr>
            <a:cxnSpLocks/>
          </p:cNvCxnSpPr>
          <p:nvPr/>
        </p:nvCxnSpPr>
        <p:spPr>
          <a:xfrm>
            <a:off x="10408142" y="4111418"/>
            <a:ext cx="0" cy="411480"/>
          </a:xfrm>
          <a:prstGeom prst="line">
            <a:avLst/>
          </a:prstGeom>
          <a:noFill/>
          <a:ln w="28575" cap="flat" cmpd="sng" algn="ctr">
            <a:solidFill>
              <a:srgbClr val="00B050"/>
            </a:solidFill>
            <a:prstDash val="solid"/>
            <a:miter lim="800000"/>
          </a:ln>
          <a:effectLst/>
        </p:spPr>
      </p:cxnSp>
      <p:sp>
        <p:nvSpPr>
          <p:cNvPr id="41" name="TextBox 40">
            <a:extLst>
              <a:ext uri="{FF2B5EF4-FFF2-40B4-BE49-F238E27FC236}">
                <a16:creationId xmlns:a16="http://schemas.microsoft.com/office/drawing/2014/main" id="{7F86F496-EA9A-336B-63AC-EAD7EDFB86C7}"/>
              </a:ext>
            </a:extLst>
          </p:cNvPr>
          <p:cNvSpPr txBox="1"/>
          <p:nvPr/>
        </p:nvSpPr>
        <p:spPr>
          <a:xfrm>
            <a:off x="115186" y="6273350"/>
            <a:ext cx="7592304" cy="677108"/>
          </a:xfrm>
          <a:prstGeom prst="rect">
            <a:avLst/>
          </a:prstGeom>
          <a:noFill/>
        </p:spPr>
        <p:txBody>
          <a:bodyPr wrap="square" rtlCol="0">
            <a:spAutoFit/>
          </a:bodyPr>
          <a:lstStyle/>
          <a:p>
            <a:r>
              <a:rPr lang="en-US" sz="1100" b="1" i="1" dirty="0">
                <a:solidFill>
                  <a:srgbClr val="000000"/>
                </a:solidFill>
                <a:latin typeface="Arial" panose="020B0604020202020204" pitchFamily="34" charset="0"/>
              </a:rPr>
              <a:t>*Total of  Three (3) Workshops Remaining: Citizens and Business Owners; BOA, PC &amp; CRA; City Council</a:t>
            </a:r>
          </a:p>
          <a:p>
            <a:r>
              <a:rPr lang="en-US" sz="1100" dirty="0">
                <a:solidFill>
                  <a:srgbClr val="000000"/>
                </a:solidFill>
                <a:latin typeface="Arial" panose="020B0604020202020204" pitchFamily="34" charset="0"/>
              </a:rPr>
              <a:t>BOA = Board of Adjustments 		PC = Planning Commission 		CRA = Community Redevelopment Authority</a:t>
            </a:r>
          </a:p>
          <a:p>
            <a:endParaRPr lang="en-US" sz="1600" dirty="0">
              <a:solidFill>
                <a:srgbClr val="A20C33"/>
              </a:solidFill>
              <a:latin typeface="Calibri" panose="020F0502020204030204"/>
            </a:endParaRPr>
          </a:p>
        </p:txBody>
      </p:sp>
      <p:sp>
        <p:nvSpPr>
          <p:cNvPr id="44" name="TextBox 43">
            <a:extLst>
              <a:ext uri="{FF2B5EF4-FFF2-40B4-BE49-F238E27FC236}">
                <a16:creationId xmlns:a16="http://schemas.microsoft.com/office/drawing/2014/main" id="{13586B7B-EDA9-B812-3B84-D48A6251C04A}"/>
              </a:ext>
            </a:extLst>
          </p:cNvPr>
          <p:cNvSpPr txBox="1"/>
          <p:nvPr/>
        </p:nvSpPr>
        <p:spPr>
          <a:xfrm>
            <a:off x="7596874" y="4285472"/>
            <a:ext cx="989184" cy="369332"/>
          </a:xfrm>
          <a:prstGeom prst="rect">
            <a:avLst/>
          </a:prstGeom>
          <a:noFill/>
        </p:spPr>
        <p:txBody>
          <a:bodyPr wrap="square" rtlCol="0">
            <a:spAutoFit/>
          </a:bodyPr>
          <a:lstStyle/>
          <a:p>
            <a:r>
              <a:rPr lang="en-US" b="1" i="1" dirty="0">
                <a:solidFill>
                  <a:srgbClr val="00B050">
                    <a:alpha val="70000"/>
                  </a:srgbClr>
                </a:solidFill>
                <a:latin typeface="Calibri" panose="020F0502020204030204"/>
              </a:rPr>
              <a:t>Phase 3</a:t>
            </a:r>
          </a:p>
        </p:txBody>
      </p:sp>
      <p:grpSp>
        <p:nvGrpSpPr>
          <p:cNvPr id="56" name="Group 55">
            <a:extLst>
              <a:ext uri="{FF2B5EF4-FFF2-40B4-BE49-F238E27FC236}">
                <a16:creationId xmlns:a16="http://schemas.microsoft.com/office/drawing/2014/main" id="{6B2AEE28-6E55-3C95-87F3-6FBB47850A55}"/>
              </a:ext>
            </a:extLst>
          </p:cNvPr>
          <p:cNvGrpSpPr/>
          <p:nvPr/>
        </p:nvGrpSpPr>
        <p:grpSpPr>
          <a:xfrm>
            <a:off x="5041469" y="833251"/>
            <a:ext cx="1722504" cy="3417440"/>
            <a:chOff x="3703049" y="5505"/>
            <a:chExt cx="1722504" cy="3322271"/>
          </a:xfrm>
        </p:grpSpPr>
        <p:sp>
          <p:nvSpPr>
            <p:cNvPr id="55" name="TextBox 54">
              <a:extLst>
                <a:ext uri="{FF2B5EF4-FFF2-40B4-BE49-F238E27FC236}">
                  <a16:creationId xmlns:a16="http://schemas.microsoft.com/office/drawing/2014/main" id="{ACA8BA6D-F8D6-27FA-8836-EF3035D18906}"/>
                </a:ext>
              </a:extLst>
            </p:cNvPr>
            <p:cNvSpPr txBox="1"/>
            <p:nvPr/>
          </p:nvSpPr>
          <p:spPr>
            <a:xfrm>
              <a:off x="3703049" y="5505"/>
              <a:ext cx="1722504" cy="3322271"/>
            </a:xfrm>
            <a:prstGeom prst="rect">
              <a:avLst/>
            </a:prstGeom>
            <a:noFill/>
            <a:ln w="28575">
              <a:solidFill>
                <a:srgbClr val="FF0066"/>
              </a:solidFill>
              <a:prstDash val="sysDot"/>
            </a:ln>
          </p:spPr>
          <p:txBody>
            <a:bodyPr wrap="square" rtlCol="0">
              <a:spAutoFit/>
            </a:bodyPr>
            <a:lstStyle/>
            <a:p>
              <a:endParaRPr lang="en-US" dirty="0"/>
            </a:p>
          </p:txBody>
        </p:sp>
        <p:grpSp>
          <p:nvGrpSpPr>
            <p:cNvPr id="54" name="Group 53">
              <a:extLst>
                <a:ext uri="{FF2B5EF4-FFF2-40B4-BE49-F238E27FC236}">
                  <a16:creationId xmlns:a16="http://schemas.microsoft.com/office/drawing/2014/main" id="{34A83BB5-5993-0FD6-5ACD-05653E796767}"/>
                </a:ext>
              </a:extLst>
            </p:cNvPr>
            <p:cNvGrpSpPr/>
            <p:nvPr/>
          </p:nvGrpSpPr>
          <p:grpSpPr>
            <a:xfrm>
              <a:off x="4019042" y="317604"/>
              <a:ext cx="1152525" cy="1242361"/>
              <a:chOff x="4077432" y="1726825"/>
              <a:chExt cx="1152525" cy="1242361"/>
            </a:xfrm>
          </p:grpSpPr>
          <p:sp>
            <p:nvSpPr>
              <p:cNvPr id="52" name="TextBox 51">
                <a:extLst>
                  <a:ext uri="{FF2B5EF4-FFF2-40B4-BE49-F238E27FC236}">
                    <a16:creationId xmlns:a16="http://schemas.microsoft.com/office/drawing/2014/main" id="{2FF9E715-E7BB-AE7F-E277-840E98278113}"/>
                  </a:ext>
                </a:extLst>
              </p:cNvPr>
              <p:cNvSpPr txBox="1"/>
              <p:nvPr/>
            </p:nvSpPr>
            <p:spPr>
              <a:xfrm>
                <a:off x="4077432" y="2661409"/>
                <a:ext cx="1152525" cy="307777"/>
              </a:xfrm>
              <a:prstGeom prst="rect">
                <a:avLst/>
              </a:prstGeom>
              <a:noFill/>
            </p:spPr>
            <p:txBody>
              <a:bodyPr wrap="square" rtlCol="0">
                <a:spAutoFit/>
              </a:bodyPr>
              <a:lstStyle/>
              <a:p>
                <a:pPr algn="ctr"/>
                <a:r>
                  <a:rPr lang="en-US" sz="1400" b="1" dirty="0">
                    <a:solidFill>
                      <a:srgbClr val="FF0066"/>
                    </a:solidFill>
                  </a:rPr>
                  <a:t>We are here.</a:t>
                </a:r>
              </a:p>
            </p:txBody>
          </p:sp>
          <p:sp>
            <p:nvSpPr>
              <p:cNvPr id="53" name="Content Placeholder 48" descr="Marker with solid fill">
                <a:extLst>
                  <a:ext uri="{FF2B5EF4-FFF2-40B4-BE49-F238E27FC236}">
                    <a16:creationId xmlns:a16="http://schemas.microsoft.com/office/drawing/2014/main" id="{62A76383-49A3-5B4B-74A7-3F5D26BE3FE0}"/>
                  </a:ext>
                </a:extLst>
              </p:cNvPr>
              <p:cNvSpPr/>
              <p:nvPr/>
            </p:nvSpPr>
            <p:spPr>
              <a:xfrm>
                <a:off x="4454323" y="1726825"/>
                <a:ext cx="398745" cy="647703"/>
              </a:xfrm>
              <a:custGeom>
                <a:avLst/>
                <a:gdLst>
                  <a:gd name="connsiteX0" fmla="*/ 199373 w 398745"/>
                  <a:gd name="connsiteY0" fmla="*/ 285750 h 647700"/>
                  <a:gd name="connsiteX1" fmla="*/ 113648 w 398745"/>
                  <a:gd name="connsiteY1" fmla="*/ 200025 h 647700"/>
                  <a:gd name="connsiteX2" fmla="*/ 199373 w 398745"/>
                  <a:gd name="connsiteY2" fmla="*/ 114300 h 647700"/>
                  <a:gd name="connsiteX3" fmla="*/ 285098 w 398745"/>
                  <a:gd name="connsiteY3" fmla="*/ 200025 h 647700"/>
                  <a:gd name="connsiteX4" fmla="*/ 199373 w 398745"/>
                  <a:gd name="connsiteY4" fmla="*/ 285750 h 647700"/>
                  <a:gd name="connsiteX5" fmla="*/ 199373 w 398745"/>
                  <a:gd name="connsiteY5" fmla="*/ 0 h 647700"/>
                  <a:gd name="connsiteX6" fmla="*/ 34590 w 398745"/>
                  <a:gd name="connsiteY6" fmla="*/ 87630 h 647700"/>
                  <a:gd name="connsiteX7" fmla="*/ 13635 w 398745"/>
                  <a:gd name="connsiteY7" fmla="*/ 273368 h 647700"/>
                  <a:gd name="connsiteX8" fmla="*/ 104123 w 398745"/>
                  <a:gd name="connsiteY8" fmla="*/ 473393 h 647700"/>
                  <a:gd name="connsiteX9" fmla="*/ 182228 w 398745"/>
                  <a:gd name="connsiteY9" fmla="*/ 637223 h 647700"/>
                  <a:gd name="connsiteX10" fmla="*/ 199373 w 398745"/>
                  <a:gd name="connsiteY10" fmla="*/ 647700 h 647700"/>
                  <a:gd name="connsiteX11" fmla="*/ 216518 w 398745"/>
                  <a:gd name="connsiteY11" fmla="*/ 637223 h 647700"/>
                  <a:gd name="connsiteX12" fmla="*/ 294623 w 398745"/>
                  <a:gd name="connsiteY12" fmla="*/ 473393 h 647700"/>
                  <a:gd name="connsiteX13" fmla="*/ 385110 w 398745"/>
                  <a:gd name="connsiteY13" fmla="*/ 273368 h 647700"/>
                  <a:gd name="connsiteX14" fmla="*/ 364155 w 398745"/>
                  <a:gd name="connsiteY14" fmla="*/ 87630 h 647700"/>
                  <a:gd name="connsiteX15" fmla="*/ 199373 w 398745"/>
                  <a:gd name="connsiteY15"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8745" h="647700">
                    <a:moveTo>
                      <a:pt x="199373" y="285750"/>
                    </a:moveTo>
                    <a:cubicBezTo>
                      <a:pt x="151748" y="285750"/>
                      <a:pt x="113648" y="247650"/>
                      <a:pt x="113648" y="200025"/>
                    </a:cubicBezTo>
                    <a:cubicBezTo>
                      <a:pt x="113648" y="152400"/>
                      <a:pt x="151748" y="114300"/>
                      <a:pt x="199373" y="114300"/>
                    </a:cubicBezTo>
                    <a:cubicBezTo>
                      <a:pt x="246998" y="114300"/>
                      <a:pt x="285098" y="152400"/>
                      <a:pt x="285098" y="200025"/>
                    </a:cubicBezTo>
                    <a:cubicBezTo>
                      <a:pt x="285098" y="247650"/>
                      <a:pt x="246998" y="285750"/>
                      <a:pt x="199373" y="285750"/>
                    </a:cubicBezTo>
                    <a:close/>
                    <a:moveTo>
                      <a:pt x="199373" y="0"/>
                    </a:moveTo>
                    <a:cubicBezTo>
                      <a:pt x="133650" y="0"/>
                      <a:pt x="71738" y="32385"/>
                      <a:pt x="34590" y="87630"/>
                    </a:cubicBezTo>
                    <a:cubicBezTo>
                      <a:pt x="-2557" y="141923"/>
                      <a:pt x="-10177" y="211455"/>
                      <a:pt x="13635" y="273368"/>
                    </a:cubicBezTo>
                    <a:lnTo>
                      <a:pt x="104123" y="473393"/>
                    </a:lnTo>
                    <a:lnTo>
                      <a:pt x="182228" y="637223"/>
                    </a:lnTo>
                    <a:cubicBezTo>
                      <a:pt x="185085" y="643890"/>
                      <a:pt x="191753" y="647700"/>
                      <a:pt x="199373" y="647700"/>
                    </a:cubicBezTo>
                    <a:cubicBezTo>
                      <a:pt x="206993" y="647700"/>
                      <a:pt x="213660" y="643890"/>
                      <a:pt x="216518" y="637223"/>
                    </a:cubicBezTo>
                    <a:lnTo>
                      <a:pt x="294623" y="473393"/>
                    </a:lnTo>
                    <a:lnTo>
                      <a:pt x="385110" y="273368"/>
                    </a:lnTo>
                    <a:cubicBezTo>
                      <a:pt x="408923" y="211455"/>
                      <a:pt x="401303" y="141923"/>
                      <a:pt x="364155" y="87630"/>
                    </a:cubicBezTo>
                    <a:cubicBezTo>
                      <a:pt x="327008" y="32385"/>
                      <a:pt x="265095" y="0"/>
                      <a:pt x="199373" y="0"/>
                    </a:cubicBezTo>
                    <a:close/>
                  </a:path>
                </a:pathLst>
              </a:custGeom>
              <a:solidFill>
                <a:srgbClr val="FF0066"/>
              </a:solidFill>
              <a:ln w="9525" cap="flat">
                <a:solidFill>
                  <a:schemeClr val="bg1"/>
                </a:solidFill>
                <a:prstDash val="solid"/>
                <a:miter/>
              </a:ln>
            </p:spPr>
            <p:txBody>
              <a:bodyPr rtlCol="0" anchor="ctr"/>
              <a:lstStyle/>
              <a:p>
                <a:endParaRPr lang="en-US">
                  <a:solidFill>
                    <a:srgbClr val="FF0066"/>
                  </a:solidFill>
                </a:endParaRPr>
              </a:p>
            </p:txBody>
          </p:sp>
        </p:grpSp>
      </p:grpSp>
      <p:sp>
        <p:nvSpPr>
          <p:cNvPr id="47" name="TextBox 46">
            <a:extLst>
              <a:ext uri="{FF2B5EF4-FFF2-40B4-BE49-F238E27FC236}">
                <a16:creationId xmlns:a16="http://schemas.microsoft.com/office/drawing/2014/main" id="{4BED7995-23D2-B44F-27C8-886DF0D21DC8}"/>
              </a:ext>
            </a:extLst>
          </p:cNvPr>
          <p:cNvSpPr txBox="1"/>
          <p:nvPr/>
        </p:nvSpPr>
        <p:spPr>
          <a:xfrm>
            <a:off x="558949" y="2733188"/>
            <a:ext cx="1092436" cy="369332"/>
          </a:xfrm>
          <a:prstGeom prst="rect">
            <a:avLst/>
          </a:prstGeom>
          <a:noFill/>
        </p:spPr>
        <p:txBody>
          <a:bodyPr wrap="square" rtlCol="0">
            <a:spAutoFit/>
          </a:bodyPr>
          <a:lstStyle/>
          <a:p>
            <a:r>
              <a:rPr lang="en-US" b="1" i="1" dirty="0">
                <a:solidFill>
                  <a:srgbClr val="42859E">
                    <a:alpha val="70000"/>
                  </a:srgbClr>
                </a:solidFill>
                <a:latin typeface="Calibri" panose="020F0502020204030204"/>
              </a:rPr>
              <a:t>Phase 2</a:t>
            </a:r>
          </a:p>
        </p:txBody>
      </p:sp>
      <p:grpSp>
        <p:nvGrpSpPr>
          <p:cNvPr id="51" name="Group 50">
            <a:extLst>
              <a:ext uri="{FF2B5EF4-FFF2-40B4-BE49-F238E27FC236}">
                <a16:creationId xmlns:a16="http://schemas.microsoft.com/office/drawing/2014/main" id="{BF381399-7122-EE85-893E-DF89330D440E}"/>
              </a:ext>
            </a:extLst>
          </p:cNvPr>
          <p:cNvGrpSpPr/>
          <p:nvPr/>
        </p:nvGrpSpPr>
        <p:grpSpPr>
          <a:xfrm>
            <a:off x="2561249" y="1255032"/>
            <a:ext cx="2030955" cy="1518323"/>
            <a:chOff x="3761947" y="2446895"/>
            <a:chExt cx="2254158" cy="1030387"/>
          </a:xfrm>
        </p:grpSpPr>
        <p:sp>
          <p:nvSpPr>
            <p:cNvPr id="57" name="Rectangle: Rounded Corners 56">
              <a:extLst>
                <a:ext uri="{FF2B5EF4-FFF2-40B4-BE49-F238E27FC236}">
                  <a16:creationId xmlns:a16="http://schemas.microsoft.com/office/drawing/2014/main" id="{164190CB-FC2C-D497-446D-FF2D88661FAE}"/>
                </a:ext>
              </a:extLst>
            </p:cNvPr>
            <p:cNvSpPr/>
            <p:nvPr/>
          </p:nvSpPr>
          <p:spPr>
            <a:xfrm>
              <a:off x="3761947" y="2446895"/>
              <a:ext cx="2254158" cy="1030387"/>
            </a:xfrm>
            <a:prstGeom prst="roundRect">
              <a:avLst>
                <a:gd name="adj" fmla="val 10000"/>
              </a:avLst>
            </a:prstGeom>
            <a:solidFill>
              <a:srgbClr val="FFFFFF">
                <a:alpha val="90000"/>
                <a:hueOff val="0"/>
                <a:satOff val="0"/>
                <a:lumOff val="0"/>
                <a:alphaOff val="0"/>
              </a:srgbClr>
            </a:solidFill>
            <a:ln w="12700" cap="flat" cmpd="sng" algn="ctr">
              <a:solidFill>
                <a:srgbClr val="00B050"/>
              </a:solidFill>
              <a:prstDash val="solid"/>
              <a:miter lim="800000"/>
            </a:ln>
            <a:effectLst/>
          </p:spPr>
          <p:txBody>
            <a:bodyPr/>
            <a:lstStyle/>
            <a:p>
              <a:endParaRPr lang="en-US"/>
            </a:p>
          </p:txBody>
        </p:sp>
        <p:sp>
          <p:nvSpPr>
            <p:cNvPr id="58" name="Rectangle: Rounded Corners 4">
              <a:extLst>
                <a:ext uri="{FF2B5EF4-FFF2-40B4-BE49-F238E27FC236}">
                  <a16:creationId xmlns:a16="http://schemas.microsoft.com/office/drawing/2014/main" id="{6303CF97-0F64-72C2-AA44-0A60248F4F32}"/>
                </a:ext>
              </a:extLst>
            </p:cNvPr>
            <p:cNvSpPr txBox="1"/>
            <p:nvPr/>
          </p:nvSpPr>
          <p:spPr>
            <a:xfrm>
              <a:off x="3792126" y="2477074"/>
              <a:ext cx="2193801" cy="970029"/>
            </a:xfrm>
            <a:prstGeom prst="rect">
              <a:avLst/>
            </a:prstGeom>
            <a:noFill/>
            <a:ln>
              <a:noFill/>
            </a:ln>
            <a:effectLst/>
          </p:spPr>
          <p:txBody>
            <a:bodyPr spcFirstLastPara="0" vert="horz" wrap="square" lIns="85344" tIns="85344" rIns="85344" bIns="85344" numCol="1" spcCol="1270" anchor="ctr"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CP Workshops (BOA, PC, &amp; City Council)</a:t>
              </a: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Amend CP Recommendations</a:t>
              </a: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On-going Website Updates</a:t>
              </a: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CP Hearings</a:t>
              </a: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Create Final CP Updates</a:t>
              </a:r>
            </a:p>
          </p:txBody>
        </p:sp>
      </p:grpSp>
      <p:cxnSp>
        <p:nvCxnSpPr>
          <p:cNvPr id="59" name="Straight Connector 58">
            <a:extLst>
              <a:ext uri="{FF2B5EF4-FFF2-40B4-BE49-F238E27FC236}">
                <a16:creationId xmlns:a16="http://schemas.microsoft.com/office/drawing/2014/main" id="{A4FE41E6-88FA-A62D-87C1-53CA660046D1}"/>
              </a:ext>
            </a:extLst>
          </p:cNvPr>
          <p:cNvCxnSpPr>
            <a:cxnSpLocks/>
          </p:cNvCxnSpPr>
          <p:nvPr/>
        </p:nvCxnSpPr>
        <p:spPr>
          <a:xfrm>
            <a:off x="3576726" y="2766861"/>
            <a:ext cx="0" cy="381692"/>
          </a:xfrm>
          <a:prstGeom prst="line">
            <a:avLst/>
          </a:prstGeom>
          <a:noFill/>
          <a:ln w="28575" cap="flat" cmpd="sng" algn="ctr">
            <a:solidFill>
              <a:srgbClr val="00B050"/>
            </a:solidFill>
            <a:prstDash val="solid"/>
            <a:miter lim="800000"/>
          </a:ln>
          <a:effectLst/>
        </p:spPr>
      </p:cxnSp>
      <p:grpSp>
        <p:nvGrpSpPr>
          <p:cNvPr id="61" name="Group 60">
            <a:extLst>
              <a:ext uri="{FF2B5EF4-FFF2-40B4-BE49-F238E27FC236}">
                <a16:creationId xmlns:a16="http://schemas.microsoft.com/office/drawing/2014/main" id="{A8BF1190-42F3-1CC1-6B9B-95CDF63574DD}"/>
              </a:ext>
            </a:extLst>
          </p:cNvPr>
          <p:cNvGrpSpPr/>
          <p:nvPr/>
        </p:nvGrpSpPr>
        <p:grpSpPr>
          <a:xfrm>
            <a:off x="4975005" y="4605610"/>
            <a:ext cx="1701076" cy="1112901"/>
            <a:chOff x="3761947" y="2446895"/>
            <a:chExt cx="2254158" cy="1030387"/>
          </a:xfrm>
        </p:grpSpPr>
        <p:sp>
          <p:nvSpPr>
            <p:cNvPr id="62" name="Rectangle: Rounded Corners 61">
              <a:extLst>
                <a:ext uri="{FF2B5EF4-FFF2-40B4-BE49-F238E27FC236}">
                  <a16:creationId xmlns:a16="http://schemas.microsoft.com/office/drawing/2014/main" id="{7517D7AD-FF22-D7D3-BE04-02002C220067}"/>
                </a:ext>
              </a:extLst>
            </p:cNvPr>
            <p:cNvSpPr/>
            <p:nvPr/>
          </p:nvSpPr>
          <p:spPr>
            <a:xfrm>
              <a:off x="3761947" y="2446895"/>
              <a:ext cx="2254158" cy="1030387"/>
            </a:xfrm>
            <a:prstGeom prst="roundRect">
              <a:avLst>
                <a:gd name="adj" fmla="val 10000"/>
              </a:avLst>
            </a:prstGeom>
            <a:solidFill>
              <a:srgbClr val="FFFFFF">
                <a:alpha val="90000"/>
                <a:hueOff val="0"/>
                <a:satOff val="0"/>
                <a:lumOff val="0"/>
                <a:alphaOff val="0"/>
              </a:srgbClr>
            </a:solidFill>
            <a:ln w="12700" cap="flat" cmpd="sng" algn="ctr">
              <a:solidFill>
                <a:srgbClr val="00B050"/>
              </a:solidFill>
              <a:prstDash val="solid"/>
              <a:miter lim="800000"/>
            </a:ln>
            <a:effectLst/>
          </p:spPr>
          <p:txBody>
            <a:bodyPr/>
            <a:lstStyle/>
            <a:p>
              <a:endParaRPr lang="en-US"/>
            </a:p>
          </p:txBody>
        </p:sp>
        <p:sp>
          <p:nvSpPr>
            <p:cNvPr id="63" name="Rectangle: Rounded Corners 4">
              <a:extLst>
                <a:ext uri="{FF2B5EF4-FFF2-40B4-BE49-F238E27FC236}">
                  <a16:creationId xmlns:a16="http://schemas.microsoft.com/office/drawing/2014/main" id="{1CC1246B-2371-3E1B-9058-9449F53568EB}"/>
                </a:ext>
              </a:extLst>
            </p:cNvPr>
            <p:cNvSpPr txBox="1"/>
            <p:nvPr/>
          </p:nvSpPr>
          <p:spPr>
            <a:xfrm>
              <a:off x="3792126" y="2477074"/>
              <a:ext cx="2193801" cy="970029"/>
            </a:xfrm>
            <a:prstGeom prst="rect">
              <a:avLst/>
            </a:prstGeom>
            <a:noFill/>
            <a:ln>
              <a:noFill/>
            </a:ln>
            <a:effectLst/>
          </p:spPr>
          <p:txBody>
            <a:bodyPr spcFirstLastPara="0" vert="horz" wrap="square" lIns="85344" tIns="85344" rIns="85344" bIns="85344" numCol="1" spcCol="1270" anchor="ctr"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LDC Workshops</a:t>
              </a: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Amend LDC Changes</a:t>
              </a:r>
            </a:p>
          </p:txBody>
        </p:sp>
      </p:grpSp>
      <p:cxnSp>
        <p:nvCxnSpPr>
          <p:cNvPr id="65" name="Straight Connector 64">
            <a:extLst>
              <a:ext uri="{FF2B5EF4-FFF2-40B4-BE49-F238E27FC236}">
                <a16:creationId xmlns:a16="http://schemas.microsoft.com/office/drawing/2014/main" id="{5F0D00A7-DFCA-C6F2-18E8-C4F5DDD80D9A}"/>
              </a:ext>
            </a:extLst>
          </p:cNvPr>
          <p:cNvCxnSpPr>
            <a:cxnSpLocks/>
          </p:cNvCxnSpPr>
          <p:nvPr/>
        </p:nvCxnSpPr>
        <p:spPr>
          <a:xfrm>
            <a:off x="8079739" y="2633111"/>
            <a:ext cx="0" cy="503082"/>
          </a:xfrm>
          <a:prstGeom prst="line">
            <a:avLst/>
          </a:prstGeom>
          <a:noFill/>
          <a:ln w="28575" cap="flat" cmpd="sng" algn="ctr">
            <a:solidFill>
              <a:srgbClr val="00B050"/>
            </a:solidFill>
            <a:prstDash val="solid"/>
            <a:miter lim="800000"/>
          </a:ln>
          <a:effectLst/>
        </p:spPr>
      </p:cxnSp>
    </p:spTree>
    <p:extLst>
      <p:ext uri="{BB962C8B-B14F-4D97-AF65-F5344CB8AC3E}">
        <p14:creationId xmlns:p14="http://schemas.microsoft.com/office/powerpoint/2010/main" val="1904168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2859E"/>
        </a:solidFill>
        <a:effectLst/>
      </p:bgPr>
    </p:bg>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BAD613F8-5B50-30D9-EC24-AFDBA6688A6D}"/>
              </a:ext>
            </a:extLst>
          </p:cNvPr>
          <p:cNvSpPr txBox="1">
            <a:spLocks/>
          </p:cNvSpPr>
          <p:nvPr/>
        </p:nvSpPr>
        <p:spPr>
          <a:xfrm>
            <a:off x="66675" y="1752600"/>
            <a:ext cx="12192000" cy="335280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gn="ctr"/>
            <a:r>
              <a:rPr lang="en-US" sz="8000" dirty="0">
                <a:solidFill>
                  <a:schemeClr val="bg1"/>
                </a:solidFill>
              </a:rPr>
              <a:t>Proposed LDC Changes</a:t>
            </a:r>
          </a:p>
        </p:txBody>
      </p:sp>
    </p:spTree>
    <p:extLst>
      <p:ext uri="{BB962C8B-B14F-4D97-AF65-F5344CB8AC3E}">
        <p14:creationId xmlns:p14="http://schemas.microsoft.com/office/powerpoint/2010/main" val="3203702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2859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035B8-735D-B18A-D360-7E32E0D2F317}"/>
              </a:ext>
            </a:extLst>
          </p:cNvPr>
          <p:cNvSpPr>
            <a:spLocks noGrp="1"/>
          </p:cNvSpPr>
          <p:nvPr>
            <p:ph type="title"/>
          </p:nvPr>
        </p:nvSpPr>
        <p:spPr>
          <a:xfrm>
            <a:off x="6646356" y="406221"/>
            <a:ext cx="4428162" cy="2034068"/>
          </a:xfrm>
        </p:spPr>
        <p:txBody>
          <a:bodyPr/>
          <a:lstStyle/>
          <a:p>
            <a:r>
              <a:rPr lang="en-US" dirty="0">
                <a:solidFill>
                  <a:schemeClr val="bg1"/>
                </a:solidFill>
              </a:rPr>
              <a:t>Exhibits added within LDC</a:t>
            </a:r>
          </a:p>
        </p:txBody>
      </p:sp>
      <p:pic>
        <p:nvPicPr>
          <p:cNvPr id="3" name="Content Placeholder 5" descr="A diagram of a volleyball court&#10;&#10;Description automatically generated">
            <a:extLst>
              <a:ext uri="{FF2B5EF4-FFF2-40B4-BE49-F238E27FC236}">
                <a16:creationId xmlns:a16="http://schemas.microsoft.com/office/drawing/2014/main" id="{FAF5466B-8B95-E1A7-EBAB-4BA5E32343E6}"/>
              </a:ext>
            </a:extLst>
          </p:cNvPr>
          <p:cNvPicPr>
            <a:picLocks noChangeAspect="1"/>
          </p:cNvPicPr>
          <p:nvPr/>
        </p:nvPicPr>
        <p:blipFill rotWithShape="1">
          <a:blip r:embed="rId3">
            <a:extLst>
              <a:ext uri="{28A0092B-C50C-407E-A947-70E740481C1C}">
                <a14:useLocalDpi xmlns:a14="http://schemas.microsoft.com/office/drawing/2010/main" val="0"/>
              </a:ext>
            </a:extLst>
          </a:blip>
          <a:srcRect l="11882"/>
          <a:stretch/>
        </p:blipFill>
        <p:spPr>
          <a:xfrm>
            <a:off x="27942" y="7319"/>
            <a:ext cx="6335370" cy="3405713"/>
          </a:xfrm>
          <a:prstGeom prst="rect">
            <a:avLst/>
          </a:prstGeom>
          <a:ln w="28575">
            <a:solidFill>
              <a:srgbClr val="016BAC"/>
            </a:solidFill>
          </a:ln>
        </p:spPr>
      </p:pic>
      <p:pic>
        <p:nvPicPr>
          <p:cNvPr id="5" name="Picture 4" descr="A drawing of a house&#10;&#10;Description automatically generated">
            <a:extLst>
              <a:ext uri="{FF2B5EF4-FFF2-40B4-BE49-F238E27FC236}">
                <a16:creationId xmlns:a16="http://schemas.microsoft.com/office/drawing/2014/main" id="{F57EB327-F77D-CA56-7452-8C4512778489}"/>
              </a:ext>
            </a:extLst>
          </p:cNvPr>
          <p:cNvPicPr>
            <a:picLocks noChangeAspect="1"/>
          </p:cNvPicPr>
          <p:nvPr/>
        </p:nvPicPr>
        <p:blipFill rotWithShape="1">
          <a:blip r:embed="rId4">
            <a:extLst>
              <a:ext uri="{28A0092B-C50C-407E-A947-70E740481C1C}">
                <a14:useLocalDpi xmlns:a14="http://schemas.microsoft.com/office/drawing/2010/main" val="0"/>
              </a:ext>
            </a:extLst>
          </a:blip>
          <a:srcRect l="15154" t="30342" r="23262" b="7429"/>
          <a:stretch/>
        </p:blipFill>
        <p:spPr>
          <a:xfrm>
            <a:off x="6791553" y="3413032"/>
            <a:ext cx="5372505" cy="3415821"/>
          </a:xfrm>
          <a:prstGeom prst="rect">
            <a:avLst/>
          </a:prstGeom>
          <a:ln w="38100">
            <a:solidFill>
              <a:schemeClr val="accent1"/>
            </a:solidFill>
          </a:ln>
        </p:spPr>
      </p:pic>
      <p:sp>
        <p:nvSpPr>
          <p:cNvPr id="9" name="TextBox 8">
            <a:extLst>
              <a:ext uri="{FF2B5EF4-FFF2-40B4-BE49-F238E27FC236}">
                <a16:creationId xmlns:a16="http://schemas.microsoft.com/office/drawing/2014/main" id="{4B025712-21C0-52A5-AA58-787151BB2E3C}"/>
              </a:ext>
            </a:extLst>
          </p:cNvPr>
          <p:cNvSpPr txBox="1"/>
          <p:nvPr/>
        </p:nvSpPr>
        <p:spPr>
          <a:xfrm>
            <a:off x="2191586" y="167694"/>
            <a:ext cx="2008080" cy="477054"/>
          </a:xfrm>
          <a:prstGeom prst="rect">
            <a:avLst/>
          </a:prstGeom>
          <a:noFill/>
        </p:spPr>
        <p:txBody>
          <a:bodyPr wrap="square" rtlCol="0">
            <a:spAutoFit/>
          </a:bodyPr>
          <a:lstStyle/>
          <a:p>
            <a:r>
              <a:rPr lang="en-US" sz="2500" b="1" dirty="0">
                <a:solidFill>
                  <a:srgbClr val="016BAC"/>
                </a:solidFill>
              </a:rPr>
              <a:t>Lot Definitions</a:t>
            </a:r>
          </a:p>
        </p:txBody>
      </p:sp>
      <p:sp>
        <p:nvSpPr>
          <p:cNvPr id="15" name="TextBox 14">
            <a:extLst>
              <a:ext uri="{FF2B5EF4-FFF2-40B4-BE49-F238E27FC236}">
                <a16:creationId xmlns:a16="http://schemas.microsoft.com/office/drawing/2014/main" id="{334CC137-BC84-059B-3200-83737DAF25C5}"/>
              </a:ext>
            </a:extLst>
          </p:cNvPr>
          <p:cNvSpPr txBox="1"/>
          <p:nvPr/>
        </p:nvSpPr>
        <p:spPr>
          <a:xfrm>
            <a:off x="8353291" y="6128411"/>
            <a:ext cx="2366128" cy="477054"/>
          </a:xfrm>
          <a:prstGeom prst="rect">
            <a:avLst/>
          </a:prstGeom>
          <a:noFill/>
        </p:spPr>
        <p:txBody>
          <a:bodyPr wrap="square" rtlCol="0">
            <a:spAutoFit/>
          </a:bodyPr>
          <a:lstStyle/>
          <a:p>
            <a:r>
              <a:rPr lang="en-US" sz="2500" b="1" dirty="0">
                <a:solidFill>
                  <a:srgbClr val="016BAC"/>
                </a:solidFill>
              </a:rPr>
              <a:t>Design Standards</a:t>
            </a:r>
          </a:p>
        </p:txBody>
      </p:sp>
      <p:pic>
        <p:nvPicPr>
          <p:cNvPr id="7" name="Picture 6" descr="A black and white image of a white background&#10;&#10;Description automatically generated with medium confidence">
            <a:extLst>
              <a:ext uri="{FF2B5EF4-FFF2-40B4-BE49-F238E27FC236}">
                <a16:creationId xmlns:a16="http://schemas.microsoft.com/office/drawing/2014/main" id="{2CCDB298-1FFF-753E-9407-C9D4C45F1588}"/>
              </a:ext>
            </a:extLst>
          </p:cNvPr>
          <p:cNvPicPr>
            <a:picLocks noChangeAspect="1"/>
          </p:cNvPicPr>
          <p:nvPr/>
        </p:nvPicPr>
        <p:blipFill rotWithShape="1">
          <a:blip r:embed="rId5">
            <a:extLst>
              <a:ext uri="{28A0092B-C50C-407E-A947-70E740481C1C}">
                <a14:useLocalDpi xmlns:a14="http://schemas.microsoft.com/office/drawing/2010/main" val="0"/>
              </a:ext>
            </a:extLst>
          </a:blip>
          <a:srcRect l="7654" t="32603" r="35902" b="5007"/>
          <a:stretch/>
        </p:blipFill>
        <p:spPr>
          <a:xfrm>
            <a:off x="23397" y="3550152"/>
            <a:ext cx="6363312" cy="3278701"/>
          </a:xfrm>
          <a:prstGeom prst="rect">
            <a:avLst/>
          </a:prstGeom>
          <a:ln w="28575">
            <a:solidFill>
              <a:schemeClr val="accent1"/>
            </a:solidFill>
          </a:ln>
        </p:spPr>
      </p:pic>
      <p:sp>
        <p:nvSpPr>
          <p:cNvPr id="13" name="TextBox 12">
            <a:extLst>
              <a:ext uri="{FF2B5EF4-FFF2-40B4-BE49-F238E27FC236}">
                <a16:creationId xmlns:a16="http://schemas.microsoft.com/office/drawing/2014/main" id="{0B0E69D2-8792-F3E1-6190-A4A065174DBB}"/>
              </a:ext>
            </a:extLst>
          </p:cNvPr>
          <p:cNvSpPr txBox="1"/>
          <p:nvPr/>
        </p:nvSpPr>
        <p:spPr>
          <a:xfrm>
            <a:off x="2191586" y="3550152"/>
            <a:ext cx="2036361" cy="477054"/>
          </a:xfrm>
          <a:prstGeom prst="rect">
            <a:avLst/>
          </a:prstGeom>
          <a:noFill/>
        </p:spPr>
        <p:txBody>
          <a:bodyPr wrap="square" rtlCol="0">
            <a:spAutoFit/>
          </a:bodyPr>
          <a:lstStyle/>
          <a:p>
            <a:r>
              <a:rPr lang="en-US" sz="2500" b="1" dirty="0">
                <a:solidFill>
                  <a:srgbClr val="016BAC"/>
                </a:solidFill>
              </a:rPr>
              <a:t>Yard Definition</a:t>
            </a:r>
          </a:p>
        </p:txBody>
      </p:sp>
    </p:spTree>
    <p:extLst>
      <p:ext uri="{BB962C8B-B14F-4D97-AF65-F5344CB8AC3E}">
        <p14:creationId xmlns:p14="http://schemas.microsoft.com/office/powerpoint/2010/main" val="4202620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2859E"/>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F97F16F-D8F4-B737-B000-CFE2C2AD5EE9}"/>
              </a:ext>
            </a:extLst>
          </p:cNvPr>
          <p:cNvSpPr>
            <a:spLocks noGrp="1"/>
          </p:cNvSpPr>
          <p:nvPr>
            <p:ph type="title"/>
          </p:nvPr>
        </p:nvSpPr>
        <p:spPr>
          <a:xfrm>
            <a:off x="7363953" y="403996"/>
            <a:ext cx="3740270" cy="2256759"/>
          </a:xfrm>
        </p:spPr>
        <p:txBody>
          <a:bodyPr vert="horz" lIns="91440" tIns="45720" rIns="91440" bIns="45720" rtlCol="0" anchor="b">
            <a:normAutofit/>
          </a:bodyPr>
          <a:lstStyle/>
          <a:p>
            <a:pPr>
              <a:lnSpc>
                <a:spcPct val="80000"/>
              </a:lnSpc>
            </a:pPr>
            <a:r>
              <a:rPr lang="en-US" dirty="0">
                <a:solidFill>
                  <a:srgbClr val="FFFFFF"/>
                </a:solidFill>
              </a:rPr>
              <a:t>Exhibits added within LDC cont.</a:t>
            </a:r>
          </a:p>
        </p:txBody>
      </p:sp>
      <p:sp>
        <p:nvSpPr>
          <p:cNvPr id="6" name="TextBox 5">
            <a:extLst>
              <a:ext uri="{FF2B5EF4-FFF2-40B4-BE49-F238E27FC236}">
                <a16:creationId xmlns:a16="http://schemas.microsoft.com/office/drawing/2014/main" id="{54738CE7-C324-F42F-EDF0-9F40B429B99E}"/>
              </a:ext>
            </a:extLst>
          </p:cNvPr>
          <p:cNvSpPr txBox="1"/>
          <p:nvPr/>
        </p:nvSpPr>
        <p:spPr>
          <a:xfrm>
            <a:off x="232288" y="3046851"/>
            <a:ext cx="2366128" cy="477054"/>
          </a:xfrm>
          <a:prstGeom prst="rect">
            <a:avLst/>
          </a:prstGeom>
          <a:noFill/>
        </p:spPr>
        <p:txBody>
          <a:bodyPr wrap="square" rtlCol="0">
            <a:spAutoFit/>
          </a:bodyPr>
          <a:lstStyle/>
          <a:p>
            <a:r>
              <a:rPr lang="en-US" sz="2500" b="1" dirty="0">
                <a:solidFill>
                  <a:schemeClr val="bg1"/>
                </a:solidFill>
              </a:rPr>
              <a:t>Residential Fence</a:t>
            </a:r>
          </a:p>
        </p:txBody>
      </p:sp>
      <p:sp>
        <p:nvSpPr>
          <p:cNvPr id="7" name="TextBox 6">
            <a:extLst>
              <a:ext uri="{FF2B5EF4-FFF2-40B4-BE49-F238E27FC236}">
                <a16:creationId xmlns:a16="http://schemas.microsoft.com/office/drawing/2014/main" id="{2434B706-39B1-AA95-E64A-B8111AD95B59}"/>
              </a:ext>
            </a:extLst>
          </p:cNvPr>
          <p:cNvSpPr txBox="1"/>
          <p:nvPr/>
        </p:nvSpPr>
        <p:spPr>
          <a:xfrm>
            <a:off x="2838016" y="6160416"/>
            <a:ext cx="3802382" cy="477054"/>
          </a:xfrm>
          <a:prstGeom prst="rect">
            <a:avLst/>
          </a:prstGeom>
          <a:noFill/>
        </p:spPr>
        <p:txBody>
          <a:bodyPr wrap="square" rtlCol="0">
            <a:spAutoFit/>
          </a:bodyPr>
          <a:lstStyle/>
          <a:p>
            <a:r>
              <a:rPr lang="en-US" sz="2500" b="1" dirty="0">
                <a:solidFill>
                  <a:schemeClr val="bg1"/>
                </a:solidFill>
              </a:rPr>
              <a:t>Nonconforming Structures</a:t>
            </a:r>
          </a:p>
        </p:txBody>
      </p:sp>
      <p:pic>
        <p:nvPicPr>
          <p:cNvPr id="4" name="Picture 3" descr="A drawing of a house&#10;&#10;Description automatically generated">
            <a:extLst>
              <a:ext uri="{FF2B5EF4-FFF2-40B4-BE49-F238E27FC236}">
                <a16:creationId xmlns:a16="http://schemas.microsoft.com/office/drawing/2014/main" id="{E682F9B1-75C7-F536-8CF2-DEDBDE1C5430}"/>
              </a:ext>
            </a:extLst>
          </p:cNvPr>
          <p:cNvPicPr>
            <a:picLocks noChangeAspect="1"/>
          </p:cNvPicPr>
          <p:nvPr/>
        </p:nvPicPr>
        <p:blipFill rotWithShape="1">
          <a:blip r:embed="rId2">
            <a:extLst>
              <a:ext uri="{28A0092B-C50C-407E-A947-70E740481C1C}">
                <a14:useLocalDpi xmlns:a14="http://schemas.microsoft.com/office/drawing/2010/main" val="0"/>
              </a:ext>
            </a:extLst>
          </a:blip>
          <a:srcRect l="15255" t="25140" r="22602" b="3"/>
          <a:stretch/>
        </p:blipFill>
        <p:spPr>
          <a:xfrm>
            <a:off x="6306534" y="3037652"/>
            <a:ext cx="5855109" cy="3801947"/>
          </a:xfrm>
          <a:prstGeom prst="rect">
            <a:avLst/>
          </a:prstGeom>
          <a:solidFill>
            <a:schemeClr val="accent1">
              <a:lumMod val="60000"/>
              <a:lumOff val="40000"/>
            </a:schemeClr>
          </a:solidFill>
          <a:ln w="28575">
            <a:solidFill>
              <a:srgbClr val="016BAC"/>
            </a:solidFill>
          </a:ln>
        </p:spPr>
      </p:pic>
      <p:pic>
        <p:nvPicPr>
          <p:cNvPr id="9" name="Picture 8" descr="A house with a garage&#10;&#10;Description automatically generated">
            <a:extLst>
              <a:ext uri="{FF2B5EF4-FFF2-40B4-BE49-F238E27FC236}">
                <a16:creationId xmlns:a16="http://schemas.microsoft.com/office/drawing/2014/main" id="{77966012-E2FF-F425-6041-22CBE8923C22}"/>
              </a:ext>
            </a:extLst>
          </p:cNvPr>
          <p:cNvPicPr>
            <a:picLocks noChangeAspect="1"/>
          </p:cNvPicPr>
          <p:nvPr/>
        </p:nvPicPr>
        <p:blipFill rotWithShape="1">
          <a:blip r:embed="rId3">
            <a:extLst>
              <a:ext uri="{28A0092B-C50C-407E-A947-70E740481C1C}">
                <a14:useLocalDpi xmlns:a14="http://schemas.microsoft.com/office/drawing/2010/main" val="0"/>
              </a:ext>
            </a:extLst>
          </a:blip>
          <a:srcRect l="17453" t="11030" r="22570" b="24638"/>
          <a:stretch/>
        </p:blipFill>
        <p:spPr>
          <a:xfrm>
            <a:off x="0" y="-1"/>
            <a:ext cx="6093952" cy="3046851"/>
          </a:xfrm>
          <a:prstGeom prst="rect">
            <a:avLst/>
          </a:prstGeom>
          <a:ln w="28575">
            <a:solidFill>
              <a:schemeClr val="accent1"/>
            </a:solidFill>
          </a:ln>
        </p:spPr>
      </p:pic>
    </p:spTree>
    <p:extLst>
      <p:ext uri="{BB962C8B-B14F-4D97-AF65-F5344CB8AC3E}">
        <p14:creationId xmlns:p14="http://schemas.microsoft.com/office/powerpoint/2010/main" val="2102283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2859E"/>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AC7118E-CEF9-1B82-37ED-91047C2CF15C}"/>
              </a:ext>
            </a:extLst>
          </p:cNvPr>
          <p:cNvSpPr txBox="1">
            <a:spLocks/>
          </p:cNvSpPr>
          <p:nvPr/>
        </p:nvSpPr>
        <p:spPr>
          <a:xfrm>
            <a:off x="7433471" y="-663015"/>
            <a:ext cx="3740270" cy="33528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nSpc>
                <a:spcPct val="80000"/>
              </a:lnSpc>
            </a:pPr>
            <a:r>
              <a:rPr lang="en-US" dirty="0">
                <a:solidFill>
                  <a:srgbClr val="FFFFFF"/>
                </a:solidFill>
              </a:rPr>
              <a:t>Exhibits added within LDC cont.</a:t>
            </a:r>
          </a:p>
        </p:txBody>
      </p:sp>
      <p:pic>
        <p:nvPicPr>
          <p:cNvPr id="4" name="Picture 3" descr="A video game graphics of a plane&#10;&#10;Description automatically generated">
            <a:extLst>
              <a:ext uri="{FF2B5EF4-FFF2-40B4-BE49-F238E27FC236}">
                <a16:creationId xmlns:a16="http://schemas.microsoft.com/office/drawing/2014/main" id="{D925B3BC-3206-27BA-07C4-0293606FD75D}"/>
              </a:ext>
            </a:extLst>
          </p:cNvPr>
          <p:cNvPicPr>
            <a:picLocks noChangeAspect="1"/>
          </p:cNvPicPr>
          <p:nvPr/>
        </p:nvPicPr>
        <p:blipFill rotWithShape="1">
          <a:blip r:embed="rId3">
            <a:extLst>
              <a:ext uri="{28A0092B-C50C-407E-A947-70E740481C1C}">
                <a14:useLocalDpi xmlns:a14="http://schemas.microsoft.com/office/drawing/2010/main" val="0"/>
              </a:ext>
            </a:extLst>
          </a:blip>
          <a:srcRect l="10428" r="6250" b="15257"/>
          <a:stretch/>
        </p:blipFill>
        <p:spPr>
          <a:xfrm>
            <a:off x="18854" y="0"/>
            <a:ext cx="7026058" cy="3352800"/>
          </a:xfrm>
          <a:prstGeom prst="rect">
            <a:avLst/>
          </a:prstGeom>
          <a:ln w="28575">
            <a:solidFill>
              <a:srgbClr val="016BAC"/>
            </a:solidFill>
          </a:ln>
        </p:spPr>
      </p:pic>
      <p:pic>
        <p:nvPicPr>
          <p:cNvPr id="5" name="Content Placeholder 10" descr="A blueprints of a building&#10;&#10;Description automatically generated">
            <a:extLst>
              <a:ext uri="{FF2B5EF4-FFF2-40B4-BE49-F238E27FC236}">
                <a16:creationId xmlns:a16="http://schemas.microsoft.com/office/drawing/2014/main" id="{33D770FB-2816-C1A7-2EB3-68215CF30792}"/>
              </a:ext>
            </a:extLst>
          </p:cNvPr>
          <p:cNvPicPr>
            <a:picLocks noChangeAspect="1"/>
          </p:cNvPicPr>
          <p:nvPr/>
        </p:nvPicPr>
        <p:blipFill rotWithShape="1">
          <a:blip r:embed="rId4">
            <a:extLst>
              <a:ext uri="{28A0092B-C50C-407E-A947-70E740481C1C}">
                <a14:useLocalDpi xmlns:a14="http://schemas.microsoft.com/office/drawing/2010/main" val="0"/>
              </a:ext>
            </a:extLst>
          </a:blip>
          <a:srcRect l="4660" t="19361" r="7059" b="6803"/>
          <a:stretch/>
        </p:blipFill>
        <p:spPr>
          <a:xfrm>
            <a:off x="6415213" y="2991046"/>
            <a:ext cx="5776787" cy="3848100"/>
          </a:xfrm>
          <a:prstGeom prst="rect">
            <a:avLst/>
          </a:prstGeom>
          <a:ln w="28575">
            <a:solidFill>
              <a:srgbClr val="016BAC"/>
            </a:solidFill>
          </a:ln>
        </p:spPr>
      </p:pic>
      <p:sp>
        <p:nvSpPr>
          <p:cNvPr id="6" name="TextBox 5">
            <a:extLst>
              <a:ext uri="{FF2B5EF4-FFF2-40B4-BE49-F238E27FC236}">
                <a16:creationId xmlns:a16="http://schemas.microsoft.com/office/drawing/2014/main" id="{DB677A44-9347-669C-6EB2-C62CE6F293BF}"/>
              </a:ext>
            </a:extLst>
          </p:cNvPr>
          <p:cNvSpPr txBox="1"/>
          <p:nvPr/>
        </p:nvSpPr>
        <p:spPr>
          <a:xfrm>
            <a:off x="3968662" y="6105319"/>
            <a:ext cx="2446551" cy="477054"/>
          </a:xfrm>
          <a:prstGeom prst="rect">
            <a:avLst/>
          </a:prstGeom>
          <a:noFill/>
        </p:spPr>
        <p:txBody>
          <a:bodyPr wrap="square" rtlCol="0">
            <a:spAutoFit/>
          </a:bodyPr>
          <a:lstStyle/>
          <a:p>
            <a:r>
              <a:rPr lang="en-US" sz="2500" b="1" dirty="0">
                <a:solidFill>
                  <a:schemeClr val="bg1"/>
                </a:solidFill>
              </a:rPr>
              <a:t>Off-street Parking</a:t>
            </a:r>
          </a:p>
        </p:txBody>
      </p:sp>
      <p:sp>
        <p:nvSpPr>
          <p:cNvPr id="7" name="TextBox 6">
            <a:extLst>
              <a:ext uri="{FF2B5EF4-FFF2-40B4-BE49-F238E27FC236}">
                <a16:creationId xmlns:a16="http://schemas.microsoft.com/office/drawing/2014/main" id="{D4A20A18-A15D-5ED1-D795-908FDBEDF924}"/>
              </a:ext>
            </a:extLst>
          </p:cNvPr>
          <p:cNvSpPr txBox="1"/>
          <p:nvPr/>
        </p:nvSpPr>
        <p:spPr>
          <a:xfrm>
            <a:off x="160256" y="3474564"/>
            <a:ext cx="2874390" cy="477054"/>
          </a:xfrm>
          <a:prstGeom prst="rect">
            <a:avLst/>
          </a:prstGeom>
          <a:noFill/>
        </p:spPr>
        <p:txBody>
          <a:bodyPr wrap="square" rtlCol="0">
            <a:spAutoFit/>
          </a:bodyPr>
          <a:lstStyle/>
          <a:p>
            <a:r>
              <a:rPr lang="en-US" sz="2500" b="1" dirty="0">
                <a:solidFill>
                  <a:schemeClr val="bg1"/>
                </a:solidFill>
              </a:rPr>
              <a:t>Intersection Visibility</a:t>
            </a:r>
          </a:p>
        </p:txBody>
      </p:sp>
    </p:spTree>
    <p:extLst>
      <p:ext uri="{BB962C8B-B14F-4D97-AF65-F5344CB8AC3E}">
        <p14:creationId xmlns:p14="http://schemas.microsoft.com/office/powerpoint/2010/main" val="192480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8CCA9-44CE-2B98-A6A9-4B6ED4BA6EF8}"/>
              </a:ext>
            </a:extLst>
          </p:cNvPr>
          <p:cNvSpPr>
            <a:spLocks noGrp="1"/>
          </p:cNvSpPr>
          <p:nvPr>
            <p:ph type="title"/>
          </p:nvPr>
        </p:nvSpPr>
        <p:spPr>
          <a:xfrm>
            <a:off x="600663" y="454945"/>
            <a:ext cx="10772775" cy="1073649"/>
          </a:xfrm>
        </p:spPr>
        <p:txBody>
          <a:bodyPr/>
          <a:lstStyle/>
          <a:p>
            <a:r>
              <a:rPr lang="en-US" dirty="0">
                <a:solidFill>
                  <a:srgbClr val="42859E"/>
                </a:solidFill>
              </a:rPr>
              <a:t>Parking</a:t>
            </a:r>
          </a:p>
        </p:txBody>
      </p:sp>
      <p:pic>
        <p:nvPicPr>
          <p:cNvPr id="6" name="Picture 5">
            <a:extLst>
              <a:ext uri="{FF2B5EF4-FFF2-40B4-BE49-F238E27FC236}">
                <a16:creationId xmlns:a16="http://schemas.microsoft.com/office/drawing/2014/main" id="{4C8D389D-A63B-431A-6026-1236AC491177}"/>
              </a:ext>
            </a:extLst>
          </p:cNvPr>
          <p:cNvPicPr>
            <a:picLocks noChangeAspect="1"/>
          </p:cNvPicPr>
          <p:nvPr/>
        </p:nvPicPr>
        <p:blipFill>
          <a:blip r:embed="rId3"/>
          <a:stretch>
            <a:fillRect/>
          </a:stretch>
        </p:blipFill>
        <p:spPr>
          <a:xfrm>
            <a:off x="7419265" y="2178627"/>
            <a:ext cx="4434253" cy="3310531"/>
          </a:xfrm>
          <a:prstGeom prst="rect">
            <a:avLst/>
          </a:prstGeom>
          <a:ln>
            <a:solidFill>
              <a:schemeClr val="tx1"/>
            </a:solidFill>
          </a:ln>
        </p:spPr>
      </p:pic>
      <p:graphicFrame>
        <p:nvGraphicFramePr>
          <p:cNvPr id="8" name="TextBox 2">
            <a:extLst>
              <a:ext uri="{FF2B5EF4-FFF2-40B4-BE49-F238E27FC236}">
                <a16:creationId xmlns:a16="http://schemas.microsoft.com/office/drawing/2014/main" id="{848F36FD-CF80-5BBE-F0FD-1441AB2BCE6B}"/>
              </a:ext>
            </a:extLst>
          </p:cNvPr>
          <p:cNvGraphicFramePr/>
          <p:nvPr>
            <p:extLst>
              <p:ext uri="{D42A27DB-BD31-4B8C-83A1-F6EECF244321}">
                <p14:modId xmlns:p14="http://schemas.microsoft.com/office/powerpoint/2010/main" val="3134931035"/>
              </p:ext>
            </p:extLst>
          </p:nvPr>
        </p:nvGraphicFramePr>
        <p:xfrm>
          <a:off x="222470" y="1686391"/>
          <a:ext cx="7026743" cy="42950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6876391"/>
      </p:ext>
    </p:extLst>
  </p:cSld>
  <p:clrMapOvr>
    <a:masterClrMapping/>
  </p:clrMapOvr>
</p:sld>
</file>

<file path=ppt/theme/theme1.xml><?xml version="1.0" encoding="utf-8"?>
<a:theme xmlns:a="http://schemas.openxmlformats.org/drawingml/2006/main" name="Metropolitan">
  <a:themeElements>
    <a:clrScheme name="Custom 5">
      <a:dk1>
        <a:sysClr val="windowText" lastClr="000000"/>
      </a:dk1>
      <a:lt1>
        <a:sysClr val="window" lastClr="FFFFFF"/>
      </a:lt1>
      <a:dk2>
        <a:srgbClr val="162F33"/>
      </a:dk2>
      <a:lt2>
        <a:srgbClr val="EAF0E0"/>
      </a:lt2>
      <a:accent1>
        <a:srgbClr val="016BAC"/>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2163</Words>
  <Application>Microsoft Office PowerPoint</Application>
  <PresentationFormat>Widescreen</PresentationFormat>
  <Paragraphs>265</Paragraphs>
  <Slides>26</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Wingdings</vt:lpstr>
      <vt:lpstr>Metropolitan</vt:lpstr>
      <vt:lpstr>Residents &amp; Businesses Workshop</vt:lpstr>
      <vt:lpstr>Workshop Mission</vt:lpstr>
      <vt:lpstr>Quick Refresher</vt:lpstr>
      <vt:lpstr>Project Timeline</vt:lpstr>
      <vt:lpstr>PowerPoint Presentation</vt:lpstr>
      <vt:lpstr>Exhibits added within LDC</vt:lpstr>
      <vt:lpstr>Exhibits added within LDC cont.</vt:lpstr>
      <vt:lpstr>PowerPoint Presentation</vt:lpstr>
      <vt:lpstr>Parking</vt:lpstr>
      <vt:lpstr>Parking Tables Updated and CBD Table Added</vt:lpstr>
      <vt:lpstr>Parking Reductions (Commercial Uses Only)</vt:lpstr>
      <vt:lpstr>Parking Exemption Zone</vt:lpstr>
      <vt:lpstr>Residential Lot Coverage</vt:lpstr>
      <vt:lpstr>EXISTING-Residential Lot Standards</vt:lpstr>
      <vt:lpstr>PROPOSED-Residential Lot Standards</vt:lpstr>
      <vt:lpstr>Prevailing Setbacks</vt:lpstr>
      <vt:lpstr>Article III added to Article II</vt:lpstr>
      <vt:lpstr>PowerPoint Presentation</vt:lpstr>
      <vt:lpstr>Townhomes</vt:lpstr>
      <vt:lpstr>Accessory Dwelling Units (ADU)</vt:lpstr>
      <vt:lpstr>Revised Supplemental Standards</vt:lpstr>
      <vt:lpstr>Revised Conditional Use Standards</vt:lpstr>
      <vt:lpstr>Zoning</vt:lpstr>
      <vt:lpstr>Zoning District  Matrix</vt:lpstr>
      <vt:lpstr>Preserve Neighborhood Character</vt:lpstr>
      <vt:lpstr>Feedback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Brennan, Sophie</dc:creator>
  <cp:lastModifiedBy>Fulton, Caroline</cp:lastModifiedBy>
  <cp:revision>122</cp:revision>
  <cp:lastPrinted>2023-05-18T19:16:19Z</cp:lastPrinted>
  <dcterms:created xsi:type="dcterms:W3CDTF">2023-04-17T12:23:03Z</dcterms:created>
  <dcterms:modified xsi:type="dcterms:W3CDTF">2024-08-15T20:13:54Z</dcterms:modified>
</cp:coreProperties>
</file>