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6" r:id="rId2"/>
    <p:sldId id="537" r:id="rId3"/>
    <p:sldId id="258" r:id="rId4"/>
    <p:sldId id="275" r:id="rId5"/>
    <p:sldId id="277" r:id="rId6"/>
    <p:sldId id="538" r:id="rId7"/>
    <p:sldId id="536" r:id="rId8"/>
    <p:sldId id="280" r:id="rId9"/>
    <p:sldId id="539" r:id="rId10"/>
    <p:sldId id="282" r:id="rId11"/>
    <p:sldId id="540" r:id="rId12"/>
    <p:sldId id="541" r:id="rId13"/>
    <p:sldId id="283" r:id="rId14"/>
    <p:sldId id="284" r:id="rId15"/>
    <p:sldId id="285" r:id="rId16"/>
    <p:sldId id="293" r:id="rId17"/>
    <p:sldId id="290" r:id="rId18"/>
    <p:sldId id="295" r:id="rId19"/>
    <p:sldId id="529" r:id="rId20"/>
    <p:sldId id="286" r:id="rId21"/>
    <p:sldId id="543" r:id="rId22"/>
    <p:sldId id="542" r:id="rId23"/>
    <p:sldId id="287" r:id="rId24"/>
    <p:sldId id="276" r:id="rId25"/>
    <p:sldId id="530" r:id="rId26"/>
    <p:sldId id="297" r:id="rId27"/>
    <p:sldId id="278" r:id="rId28"/>
    <p:sldId id="261" r:id="rId29"/>
    <p:sldId id="272"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659925-3174-56E0-6994-FBD8DFB8349A}" name="Knighting, Blair" initials="KB" userId="S::Blair.Knighting@kimley-horn.com::bc2d09a6-9f77-4f82-aeab-4f5823e9adc1" providerId="AD"/>
  <p188:author id="{CB28603D-5469-1976-BCF5-58C001FF0F08}" name="Brennan, Sophie" initials="BS" userId="S::Sophie.Brennan@kimley-horn.com::a826053e-cba9-4ff7-92d0-66fd880057a3" providerId="AD"/>
  <p188:author id="{C31826BF-7C41-BE22-78A6-38172CC83EBE}" name="Fulton, Caroline" initials="CF" userId="S::Caroline.Fulton@kimley-horn.com::e31d195c-863a-41bd-b7b1-dbc4864fc75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B720"/>
    <a:srgbClr val="6E954A"/>
    <a:srgbClr val="FFFF00"/>
    <a:srgbClr val="516E36"/>
    <a:srgbClr val="FFC000"/>
    <a:srgbClr val="EBC392"/>
    <a:srgbClr val="FF4E00"/>
    <a:srgbClr val="FEE600"/>
    <a:srgbClr val="DEEBF7"/>
    <a:srgbClr val="4285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88367" autoAdjust="0"/>
  </p:normalViewPr>
  <p:slideViewPr>
    <p:cSldViewPr snapToGrid="0">
      <p:cViewPr varScale="1">
        <p:scale>
          <a:sx n="57" d="100"/>
          <a:sy n="57" d="100"/>
        </p:scale>
        <p:origin x="964" y="26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hyperlink" Target="mailto:Blair.knighting@kimley-horn.com" TargetMode="Externa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sv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0.png"/><Relationship Id="rId5" Type="http://schemas.openxmlformats.org/officeDocument/2006/relationships/hyperlink" Target="mailto:Blair.knighting@kimley-horn.com" TargetMode="External"/><Relationship Id="rId4" Type="http://schemas.openxmlformats.org/officeDocument/2006/relationships/image" Target="../media/image49.sv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E5B0D5-1B4D-4C3B-A097-38D58F5F3DC0}" type="doc">
      <dgm:prSet loTypeId="urn:microsoft.com/office/officeart/2018/2/layout/IconVerticalSolidList" loCatId="icon" qsTypeId="urn:microsoft.com/office/officeart/2005/8/quickstyle/simple1" qsCatId="simple" csTypeId="urn:microsoft.com/office/officeart/2005/8/colors/accent6_2" csCatId="accent6" phldr="1"/>
      <dgm:spPr/>
      <dgm:t>
        <a:bodyPr/>
        <a:lstStyle/>
        <a:p>
          <a:endParaRPr lang="en-US"/>
        </a:p>
      </dgm:t>
    </dgm:pt>
    <dgm:pt modelId="{07C470DE-406A-468D-AF2D-EEF3109C0236}">
      <dgm:prSet/>
      <dgm:spPr/>
      <dgm:t>
        <a:bodyPr/>
        <a:lstStyle/>
        <a:p>
          <a:pPr>
            <a:lnSpc>
              <a:spcPct val="100000"/>
            </a:lnSpc>
          </a:pPr>
          <a:r>
            <a:rPr lang="en-US" dirty="0"/>
            <a:t>Blair Knighting, AICP</a:t>
          </a:r>
        </a:p>
      </dgm:t>
    </dgm:pt>
    <dgm:pt modelId="{E334BDD6-56CC-4F11-A0F9-EFEBDC8B20DF}" type="parTrans" cxnId="{2DA14C00-87B7-4443-A7E0-817FC8073C10}">
      <dgm:prSet/>
      <dgm:spPr/>
      <dgm:t>
        <a:bodyPr/>
        <a:lstStyle/>
        <a:p>
          <a:endParaRPr lang="en-US"/>
        </a:p>
      </dgm:t>
    </dgm:pt>
    <dgm:pt modelId="{78869BC6-018A-4A85-A51F-C9EA6461C507}" type="sibTrans" cxnId="{2DA14C00-87B7-4443-A7E0-817FC8073C10}">
      <dgm:prSet/>
      <dgm:spPr/>
      <dgm:t>
        <a:bodyPr/>
        <a:lstStyle/>
        <a:p>
          <a:endParaRPr lang="en-US"/>
        </a:p>
      </dgm:t>
    </dgm:pt>
    <dgm:pt modelId="{31A7881F-421E-42B5-B411-FC0170B237B7}">
      <dgm:prSet/>
      <dgm:spPr/>
      <dgm:t>
        <a:bodyPr/>
        <a:lstStyle/>
        <a:p>
          <a:pPr>
            <a:lnSpc>
              <a:spcPct val="100000"/>
            </a:lnSpc>
          </a:pPr>
          <a:r>
            <a:rPr lang="en-US">
              <a:hlinkClick xmlns:r="http://schemas.openxmlformats.org/officeDocument/2006/relationships" r:id="rId1"/>
            </a:rPr>
            <a:t>blair.knighting@kimley-horn.com</a:t>
          </a:r>
          <a:endParaRPr lang="en-US"/>
        </a:p>
      </dgm:t>
    </dgm:pt>
    <dgm:pt modelId="{65617ACB-29B8-43A4-A0FD-7B08AF89FE6D}" type="parTrans" cxnId="{EEE453A2-45E1-40F9-966B-FC1E3D8802C3}">
      <dgm:prSet/>
      <dgm:spPr/>
      <dgm:t>
        <a:bodyPr/>
        <a:lstStyle/>
        <a:p>
          <a:endParaRPr lang="en-US"/>
        </a:p>
      </dgm:t>
    </dgm:pt>
    <dgm:pt modelId="{0580C97A-D5F0-4017-BB7D-F5A8E74E3842}" type="sibTrans" cxnId="{EEE453A2-45E1-40F9-966B-FC1E3D8802C3}">
      <dgm:prSet/>
      <dgm:spPr/>
      <dgm:t>
        <a:bodyPr/>
        <a:lstStyle/>
        <a:p>
          <a:endParaRPr lang="en-US"/>
        </a:p>
      </dgm:t>
    </dgm:pt>
    <dgm:pt modelId="{600855A2-8637-4DE0-A809-D3BE4599B458}">
      <dgm:prSet/>
      <dgm:spPr/>
      <dgm:t>
        <a:bodyPr/>
        <a:lstStyle/>
        <a:p>
          <a:pPr>
            <a:lnSpc>
              <a:spcPct val="100000"/>
            </a:lnSpc>
          </a:pPr>
          <a:r>
            <a:rPr lang="en-US" dirty="0"/>
            <a:t>904-828-3917</a:t>
          </a:r>
        </a:p>
      </dgm:t>
    </dgm:pt>
    <dgm:pt modelId="{CE84F12C-59E6-4456-B426-DF7784348D87}" type="parTrans" cxnId="{73B7C6F9-354A-49FB-997D-06A3B21FC622}">
      <dgm:prSet/>
      <dgm:spPr/>
      <dgm:t>
        <a:bodyPr/>
        <a:lstStyle/>
        <a:p>
          <a:endParaRPr lang="en-US"/>
        </a:p>
      </dgm:t>
    </dgm:pt>
    <dgm:pt modelId="{A290354C-5C1F-4DDB-8148-E03C6BBCD546}" type="sibTrans" cxnId="{73B7C6F9-354A-49FB-997D-06A3B21FC622}">
      <dgm:prSet/>
      <dgm:spPr/>
      <dgm:t>
        <a:bodyPr/>
        <a:lstStyle/>
        <a:p>
          <a:endParaRPr lang="en-US"/>
        </a:p>
      </dgm:t>
    </dgm:pt>
    <dgm:pt modelId="{44723A3A-CD89-470B-B44A-21154CED9BE1}" type="pres">
      <dgm:prSet presAssocID="{DAE5B0D5-1B4D-4C3B-A097-38D58F5F3DC0}" presName="root" presStyleCnt="0">
        <dgm:presLayoutVars>
          <dgm:dir/>
          <dgm:resizeHandles val="exact"/>
        </dgm:presLayoutVars>
      </dgm:prSet>
      <dgm:spPr/>
    </dgm:pt>
    <dgm:pt modelId="{7BAFDA60-F42B-4545-AC11-0D1F37750E28}" type="pres">
      <dgm:prSet presAssocID="{07C470DE-406A-468D-AF2D-EEF3109C0236}" presName="compNode" presStyleCnt="0"/>
      <dgm:spPr/>
    </dgm:pt>
    <dgm:pt modelId="{D733B64C-AFE7-439A-80A0-F3AA405B9397}" type="pres">
      <dgm:prSet presAssocID="{07C470DE-406A-468D-AF2D-EEF3109C0236}" presName="bgRect" presStyleLbl="bgShp" presStyleIdx="0" presStyleCnt="3"/>
      <dgm:spPr/>
    </dgm:pt>
    <dgm:pt modelId="{CFBDBC9E-C2F3-4185-B0B3-9286EA2C65D1}" type="pres">
      <dgm:prSet presAssocID="{07C470DE-406A-468D-AF2D-EEF3109C0236}" presName="iconRect" presStyleLbl="node1" presStyleIdx="0" presStyleCnt="3"/>
      <dgm:spPr>
        <a:blipFill>
          <a:blip xmlns:r="http://schemas.openxmlformats.org/officeDocument/2006/relationships" r:embed="rId2">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Employee badge with solid fill"/>
        </a:ext>
      </dgm:extLst>
    </dgm:pt>
    <dgm:pt modelId="{ECD922DE-6C1D-43EC-8C59-AD7097A64078}" type="pres">
      <dgm:prSet presAssocID="{07C470DE-406A-468D-AF2D-EEF3109C0236}" presName="spaceRect" presStyleCnt="0"/>
      <dgm:spPr/>
    </dgm:pt>
    <dgm:pt modelId="{0F97CF91-5EAF-47ED-A403-66EFD317D5BC}" type="pres">
      <dgm:prSet presAssocID="{07C470DE-406A-468D-AF2D-EEF3109C0236}" presName="parTx" presStyleLbl="revTx" presStyleIdx="0" presStyleCnt="3">
        <dgm:presLayoutVars>
          <dgm:chMax val="0"/>
          <dgm:chPref val="0"/>
        </dgm:presLayoutVars>
      </dgm:prSet>
      <dgm:spPr/>
    </dgm:pt>
    <dgm:pt modelId="{C132E16D-F831-42A5-A2D2-08300D285A00}" type="pres">
      <dgm:prSet presAssocID="{78869BC6-018A-4A85-A51F-C9EA6461C507}" presName="sibTrans" presStyleCnt="0"/>
      <dgm:spPr/>
    </dgm:pt>
    <dgm:pt modelId="{A4211E29-CB52-4072-92F9-0A95ED9C0515}" type="pres">
      <dgm:prSet presAssocID="{31A7881F-421E-42B5-B411-FC0170B237B7}" presName="compNode" presStyleCnt="0"/>
      <dgm:spPr/>
    </dgm:pt>
    <dgm:pt modelId="{0DCA5A04-73F3-42CF-BDC4-C386307ED8C8}" type="pres">
      <dgm:prSet presAssocID="{31A7881F-421E-42B5-B411-FC0170B237B7}" presName="bgRect" presStyleLbl="bgShp" presStyleIdx="1" presStyleCnt="3"/>
      <dgm:spPr/>
    </dgm:pt>
    <dgm:pt modelId="{E098DD10-E286-43AC-8346-8ECBB1BB12C0}" type="pres">
      <dgm:prSet presAssocID="{31A7881F-421E-42B5-B411-FC0170B237B7}"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Email"/>
        </a:ext>
      </dgm:extLst>
    </dgm:pt>
    <dgm:pt modelId="{28BE9138-F800-493D-AA87-2D1D84A5BB74}" type="pres">
      <dgm:prSet presAssocID="{31A7881F-421E-42B5-B411-FC0170B237B7}" presName="spaceRect" presStyleCnt="0"/>
      <dgm:spPr/>
    </dgm:pt>
    <dgm:pt modelId="{3505553F-0984-42A2-A1CA-5633631EAF73}" type="pres">
      <dgm:prSet presAssocID="{31A7881F-421E-42B5-B411-FC0170B237B7}" presName="parTx" presStyleLbl="revTx" presStyleIdx="1" presStyleCnt="3">
        <dgm:presLayoutVars>
          <dgm:chMax val="0"/>
          <dgm:chPref val="0"/>
        </dgm:presLayoutVars>
      </dgm:prSet>
      <dgm:spPr/>
    </dgm:pt>
    <dgm:pt modelId="{FBB6B5A2-15D7-4DDE-AAC7-9E4EDD886DFC}" type="pres">
      <dgm:prSet presAssocID="{0580C97A-D5F0-4017-BB7D-F5A8E74E3842}" presName="sibTrans" presStyleCnt="0"/>
      <dgm:spPr/>
    </dgm:pt>
    <dgm:pt modelId="{AAACB6C3-8BF8-483F-A2E9-E8D793363088}" type="pres">
      <dgm:prSet presAssocID="{600855A2-8637-4DE0-A809-D3BE4599B458}" presName="compNode" presStyleCnt="0"/>
      <dgm:spPr/>
    </dgm:pt>
    <dgm:pt modelId="{6D6B2905-56F7-40F2-9BC0-4F9395C4154F}" type="pres">
      <dgm:prSet presAssocID="{600855A2-8637-4DE0-A809-D3BE4599B458}" presName="bgRect" presStyleLbl="bgShp" presStyleIdx="2" presStyleCnt="3"/>
      <dgm:spPr/>
    </dgm:pt>
    <dgm:pt modelId="{A4B41FE0-12B9-46AF-A913-E12967F6F8D0}" type="pres">
      <dgm:prSet presAssocID="{600855A2-8637-4DE0-A809-D3BE4599B458}" presName="iconRect" presStyleLbl="node1" presStyleIdx="2" presStyleCnt="3"/>
      <dgm:spPr>
        <a:blipFill>
          <a:blip xmlns:r="http://schemas.openxmlformats.org/officeDocument/2006/relationships" r:embed="rId6">
            <a:extLst>
              <a:ext uri="{96DAC541-7B7A-43D3-8B79-37D633B846F1}">
                <asvg:svgBlip xmlns:asvg="http://schemas.microsoft.com/office/drawing/2016/SVG/main" r:embed="rId7"/>
              </a:ext>
            </a:extLst>
          </a:blip>
          <a:srcRect/>
          <a:stretch>
            <a:fillRect/>
          </a:stretch>
        </a:blipFill>
      </dgm:spPr>
      <dgm:extLst>
        <a:ext uri="{E40237B7-FDA0-4F09-8148-C483321AD2D9}">
          <dgm14:cNvPr xmlns:dgm14="http://schemas.microsoft.com/office/drawing/2010/diagram" id="0" name="" descr="Receiver with solid fill"/>
        </a:ext>
      </dgm:extLst>
    </dgm:pt>
    <dgm:pt modelId="{39130CD4-8563-4929-884C-993C23403F54}" type="pres">
      <dgm:prSet presAssocID="{600855A2-8637-4DE0-A809-D3BE4599B458}" presName="spaceRect" presStyleCnt="0"/>
      <dgm:spPr/>
    </dgm:pt>
    <dgm:pt modelId="{C23D95FE-CD44-4C44-89F6-7B6B57CBFA96}" type="pres">
      <dgm:prSet presAssocID="{600855A2-8637-4DE0-A809-D3BE4599B458}" presName="parTx" presStyleLbl="revTx" presStyleIdx="2" presStyleCnt="3">
        <dgm:presLayoutVars>
          <dgm:chMax val="0"/>
          <dgm:chPref val="0"/>
        </dgm:presLayoutVars>
      </dgm:prSet>
      <dgm:spPr/>
    </dgm:pt>
  </dgm:ptLst>
  <dgm:cxnLst>
    <dgm:cxn modelId="{2DA14C00-87B7-4443-A7E0-817FC8073C10}" srcId="{DAE5B0D5-1B4D-4C3B-A097-38D58F5F3DC0}" destId="{07C470DE-406A-468D-AF2D-EEF3109C0236}" srcOrd="0" destOrd="0" parTransId="{E334BDD6-56CC-4F11-A0F9-EFEBDC8B20DF}" sibTransId="{78869BC6-018A-4A85-A51F-C9EA6461C507}"/>
    <dgm:cxn modelId="{72279A12-4436-47F9-BBCF-A22D038B8CBF}" type="presOf" srcId="{600855A2-8637-4DE0-A809-D3BE4599B458}" destId="{C23D95FE-CD44-4C44-89F6-7B6B57CBFA96}" srcOrd="0" destOrd="0" presId="urn:microsoft.com/office/officeart/2018/2/layout/IconVerticalSolidList"/>
    <dgm:cxn modelId="{513D3E5D-9D66-4D96-B1C4-B74B1A44B550}" type="presOf" srcId="{DAE5B0D5-1B4D-4C3B-A097-38D58F5F3DC0}" destId="{44723A3A-CD89-470B-B44A-21154CED9BE1}" srcOrd="0" destOrd="0" presId="urn:microsoft.com/office/officeart/2018/2/layout/IconVerticalSolidList"/>
    <dgm:cxn modelId="{F50EDE42-E13D-4E8C-8F59-1C10739B0E1A}" type="presOf" srcId="{07C470DE-406A-468D-AF2D-EEF3109C0236}" destId="{0F97CF91-5EAF-47ED-A403-66EFD317D5BC}" srcOrd="0" destOrd="0" presId="urn:microsoft.com/office/officeart/2018/2/layout/IconVerticalSolidList"/>
    <dgm:cxn modelId="{1C4FAA68-B534-476A-AF20-A9577EC134EB}" type="presOf" srcId="{31A7881F-421E-42B5-B411-FC0170B237B7}" destId="{3505553F-0984-42A2-A1CA-5633631EAF73}" srcOrd="0" destOrd="0" presId="urn:microsoft.com/office/officeart/2018/2/layout/IconVerticalSolidList"/>
    <dgm:cxn modelId="{EEE453A2-45E1-40F9-966B-FC1E3D8802C3}" srcId="{DAE5B0D5-1B4D-4C3B-A097-38D58F5F3DC0}" destId="{31A7881F-421E-42B5-B411-FC0170B237B7}" srcOrd="1" destOrd="0" parTransId="{65617ACB-29B8-43A4-A0FD-7B08AF89FE6D}" sibTransId="{0580C97A-D5F0-4017-BB7D-F5A8E74E3842}"/>
    <dgm:cxn modelId="{73B7C6F9-354A-49FB-997D-06A3B21FC622}" srcId="{DAE5B0D5-1B4D-4C3B-A097-38D58F5F3DC0}" destId="{600855A2-8637-4DE0-A809-D3BE4599B458}" srcOrd="2" destOrd="0" parTransId="{CE84F12C-59E6-4456-B426-DF7784348D87}" sibTransId="{A290354C-5C1F-4DDB-8148-E03C6BBCD546}"/>
    <dgm:cxn modelId="{A073F093-5AF0-4563-B69D-0D0856C21D43}" type="presParOf" srcId="{44723A3A-CD89-470B-B44A-21154CED9BE1}" destId="{7BAFDA60-F42B-4545-AC11-0D1F37750E28}" srcOrd="0" destOrd="0" presId="urn:microsoft.com/office/officeart/2018/2/layout/IconVerticalSolidList"/>
    <dgm:cxn modelId="{E840FD7B-B8D4-4DC2-BD61-431DCF090FF3}" type="presParOf" srcId="{7BAFDA60-F42B-4545-AC11-0D1F37750E28}" destId="{D733B64C-AFE7-439A-80A0-F3AA405B9397}" srcOrd="0" destOrd="0" presId="urn:microsoft.com/office/officeart/2018/2/layout/IconVerticalSolidList"/>
    <dgm:cxn modelId="{7AB96B3D-50D9-4F2D-B2C7-7FB789451A9D}" type="presParOf" srcId="{7BAFDA60-F42B-4545-AC11-0D1F37750E28}" destId="{CFBDBC9E-C2F3-4185-B0B3-9286EA2C65D1}" srcOrd="1" destOrd="0" presId="urn:microsoft.com/office/officeart/2018/2/layout/IconVerticalSolidList"/>
    <dgm:cxn modelId="{55B668A8-3635-480F-B524-C3F6F1975FFD}" type="presParOf" srcId="{7BAFDA60-F42B-4545-AC11-0D1F37750E28}" destId="{ECD922DE-6C1D-43EC-8C59-AD7097A64078}" srcOrd="2" destOrd="0" presId="urn:microsoft.com/office/officeart/2018/2/layout/IconVerticalSolidList"/>
    <dgm:cxn modelId="{51797D44-E635-4F4C-8510-7861F7B6A838}" type="presParOf" srcId="{7BAFDA60-F42B-4545-AC11-0D1F37750E28}" destId="{0F97CF91-5EAF-47ED-A403-66EFD317D5BC}" srcOrd="3" destOrd="0" presId="urn:microsoft.com/office/officeart/2018/2/layout/IconVerticalSolidList"/>
    <dgm:cxn modelId="{7D73A2D7-2A21-4E6D-A039-18D9C2EAAE75}" type="presParOf" srcId="{44723A3A-CD89-470B-B44A-21154CED9BE1}" destId="{C132E16D-F831-42A5-A2D2-08300D285A00}" srcOrd="1" destOrd="0" presId="urn:microsoft.com/office/officeart/2018/2/layout/IconVerticalSolidList"/>
    <dgm:cxn modelId="{C470CD0D-398E-4546-971B-3A9B272029BE}" type="presParOf" srcId="{44723A3A-CD89-470B-B44A-21154CED9BE1}" destId="{A4211E29-CB52-4072-92F9-0A95ED9C0515}" srcOrd="2" destOrd="0" presId="urn:microsoft.com/office/officeart/2018/2/layout/IconVerticalSolidList"/>
    <dgm:cxn modelId="{2ACA77EB-0B68-4AAA-8D0A-83331D6281D6}" type="presParOf" srcId="{A4211E29-CB52-4072-92F9-0A95ED9C0515}" destId="{0DCA5A04-73F3-42CF-BDC4-C386307ED8C8}" srcOrd="0" destOrd="0" presId="urn:microsoft.com/office/officeart/2018/2/layout/IconVerticalSolidList"/>
    <dgm:cxn modelId="{4BCB490C-D7CD-4178-B723-E6C237BD9335}" type="presParOf" srcId="{A4211E29-CB52-4072-92F9-0A95ED9C0515}" destId="{E098DD10-E286-43AC-8346-8ECBB1BB12C0}" srcOrd="1" destOrd="0" presId="urn:microsoft.com/office/officeart/2018/2/layout/IconVerticalSolidList"/>
    <dgm:cxn modelId="{4D07B561-4753-4DB2-AFF0-EF72E214AA88}" type="presParOf" srcId="{A4211E29-CB52-4072-92F9-0A95ED9C0515}" destId="{28BE9138-F800-493D-AA87-2D1D84A5BB74}" srcOrd="2" destOrd="0" presId="urn:microsoft.com/office/officeart/2018/2/layout/IconVerticalSolidList"/>
    <dgm:cxn modelId="{3E7D0D0F-A387-4970-9FDC-40F4EE4B9295}" type="presParOf" srcId="{A4211E29-CB52-4072-92F9-0A95ED9C0515}" destId="{3505553F-0984-42A2-A1CA-5633631EAF73}" srcOrd="3" destOrd="0" presId="urn:microsoft.com/office/officeart/2018/2/layout/IconVerticalSolidList"/>
    <dgm:cxn modelId="{10EBBE53-693A-4C21-B33E-1EBFAF6ED43C}" type="presParOf" srcId="{44723A3A-CD89-470B-B44A-21154CED9BE1}" destId="{FBB6B5A2-15D7-4DDE-AAC7-9E4EDD886DFC}" srcOrd="3" destOrd="0" presId="urn:microsoft.com/office/officeart/2018/2/layout/IconVerticalSolidList"/>
    <dgm:cxn modelId="{3C53AD8A-0328-479C-AB24-03257F17649E}" type="presParOf" srcId="{44723A3A-CD89-470B-B44A-21154CED9BE1}" destId="{AAACB6C3-8BF8-483F-A2E9-E8D793363088}" srcOrd="4" destOrd="0" presId="urn:microsoft.com/office/officeart/2018/2/layout/IconVerticalSolidList"/>
    <dgm:cxn modelId="{CE76415E-CE32-43E2-8ABD-4D15CE130AEC}" type="presParOf" srcId="{AAACB6C3-8BF8-483F-A2E9-E8D793363088}" destId="{6D6B2905-56F7-40F2-9BC0-4F9395C4154F}" srcOrd="0" destOrd="0" presId="urn:microsoft.com/office/officeart/2018/2/layout/IconVerticalSolidList"/>
    <dgm:cxn modelId="{3BDBBED9-2752-432B-960B-6C0CB1272685}" type="presParOf" srcId="{AAACB6C3-8BF8-483F-A2E9-E8D793363088}" destId="{A4B41FE0-12B9-46AF-A913-E12967F6F8D0}" srcOrd="1" destOrd="0" presId="urn:microsoft.com/office/officeart/2018/2/layout/IconVerticalSolidList"/>
    <dgm:cxn modelId="{5C1E40E9-A446-4147-B550-1CFB36FDE1FC}" type="presParOf" srcId="{AAACB6C3-8BF8-483F-A2E9-E8D793363088}" destId="{39130CD4-8563-4929-884C-993C23403F54}" srcOrd="2" destOrd="0" presId="urn:microsoft.com/office/officeart/2018/2/layout/IconVerticalSolidList"/>
    <dgm:cxn modelId="{DFA7B2AA-F1B6-46D5-B827-EE90AB2BAF37}" type="presParOf" srcId="{AAACB6C3-8BF8-483F-A2E9-E8D793363088}" destId="{C23D95FE-CD44-4C44-89F6-7B6B57CBFA96}"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33B64C-AFE7-439A-80A0-F3AA405B9397}">
      <dsp:nvSpPr>
        <dsp:cNvPr id="0" name=""/>
        <dsp:cNvSpPr/>
      </dsp:nvSpPr>
      <dsp:spPr>
        <a:xfrm>
          <a:off x="0" y="394"/>
          <a:ext cx="6329431" cy="924178"/>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BDBC9E-C2F3-4185-B0B3-9286EA2C65D1}">
      <dsp:nvSpPr>
        <dsp:cNvPr id="0" name=""/>
        <dsp:cNvSpPr/>
      </dsp:nvSpPr>
      <dsp:spPr>
        <a:xfrm>
          <a:off x="279564" y="208335"/>
          <a:ext cx="508298" cy="50829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97CF91-5EAF-47ED-A403-66EFD317D5BC}">
      <dsp:nvSpPr>
        <dsp:cNvPr id="0" name=""/>
        <dsp:cNvSpPr/>
      </dsp:nvSpPr>
      <dsp:spPr>
        <a:xfrm>
          <a:off x="1067426" y="394"/>
          <a:ext cx="5262005" cy="924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809" tIns="97809" rIns="97809" bIns="97809" numCol="1" spcCol="1270" anchor="ctr" anchorCtr="0">
          <a:noAutofit/>
        </a:bodyPr>
        <a:lstStyle/>
        <a:p>
          <a:pPr marL="0" lvl="0" indent="0" algn="l" defTabSz="1111250">
            <a:lnSpc>
              <a:spcPct val="100000"/>
            </a:lnSpc>
            <a:spcBef>
              <a:spcPct val="0"/>
            </a:spcBef>
            <a:spcAft>
              <a:spcPct val="35000"/>
            </a:spcAft>
            <a:buNone/>
          </a:pPr>
          <a:r>
            <a:rPr lang="en-US" sz="2500" kern="1200" dirty="0"/>
            <a:t>Blair Knighting, AICP</a:t>
          </a:r>
        </a:p>
      </dsp:txBody>
      <dsp:txXfrm>
        <a:off x="1067426" y="394"/>
        <a:ext cx="5262005" cy="924178"/>
      </dsp:txXfrm>
    </dsp:sp>
    <dsp:sp modelId="{0DCA5A04-73F3-42CF-BDC4-C386307ED8C8}">
      <dsp:nvSpPr>
        <dsp:cNvPr id="0" name=""/>
        <dsp:cNvSpPr/>
      </dsp:nvSpPr>
      <dsp:spPr>
        <a:xfrm>
          <a:off x="0" y="1155618"/>
          <a:ext cx="6329431" cy="924178"/>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98DD10-E286-43AC-8346-8ECBB1BB12C0}">
      <dsp:nvSpPr>
        <dsp:cNvPr id="0" name=""/>
        <dsp:cNvSpPr/>
      </dsp:nvSpPr>
      <dsp:spPr>
        <a:xfrm>
          <a:off x="279564" y="1363558"/>
          <a:ext cx="508298" cy="5082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05553F-0984-42A2-A1CA-5633631EAF73}">
      <dsp:nvSpPr>
        <dsp:cNvPr id="0" name=""/>
        <dsp:cNvSpPr/>
      </dsp:nvSpPr>
      <dsp:spPr>
        <a:xfrm>
          <a:off x="1067426" y="1155618"/>
          <a:ext cx="5262005" cy="924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809" tIns="97809" rIns="97809" bIns="97809" numCol="1" spcCol="1270" anchor="ctr" anchorCtr="0">
          <a:noAutofit/>
        </a:bodyPr>
        <a:lstStyle/>
        <a:p>
          <a:pPr marL="0" lvl="0" indent="0" algn="l" defTabSz="1111250">
            <a:lnSpc>
              <a:spcPct val="100000"/>
            </a:lnSpc>
            <a:spcBef>
              <a:spcPct val="0"/>
            </a:spcBef>
            <a:spcAft>
              <a:spcPct val="35000"/>
            </a:spcAft>
            <a:buNone/>
          </a:pPr>
          <a:r>
            <a:rPr lang="en-US" sz="2500" kern="1200">
              <a:hlinkClick xmlns:r="http://schemas.openxmlformats.org/officeDocument/2006/relationships" r:id="rId5"/>
            </a:rPr>
            <a:t>blair.knighting@kimley-horn.com</a:t>
          </a:r>
          <a:endParaRPr lang="en-US" sz="2500" kern="1200"/>
        </a:p>
      </dsp:txBody>
      <dsp:txXfrm>
        <a:off x="1067426" y="1155618"/>
        <a:ext cx="5262005" cy="924178"/>
      </dsp:txXfrm>
    </dsp:sp>
    <dsp:sp modelId="{6D6B2905-56F7-40F2-9BC0-4F9395C4154F}">
      <dsp:nvSpPr>
        <dsp:cNvPr id="0" name=""/>
        <dsp:cNvSpPr/>
      </dsp:nvSpPr>
      <dsp:spPr>
        <a:xfrm>
          <a:off x="0" y="2310841"/>
          <a:ext cx="6329431" cy="924178"/>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B41FE0-12B9-46AF-A913-E12967F6F8D0}">
      <dsp:nvSpPr>
        <dsp:cNvPr id="0" name=""/>
        <dsp:cNvSpPr/>
      </dsp:nvSpPr>
      <dsp:spPr>
        <a:xfrm>
          <a:off x="279564" y="2518781"/>
          <a:ext cx="508298" cy="508298"/>
        </a:xfrm>
        <a:prstGeom prst="rect">
          <a:avLst/>
        </a:prstGeom>
        <a:blipFill>
          <a:blip xmlns:r="http://schemas.openxmlformats.org/officeDocument/2006/relationships" r:embed="rId6">
            <a:extLst>
              <a:ext uri="{96DAC541-7B7A-43D3-8B79-37D633B846F1}">
                <asvg:svgBlip xmlns:asvg="http://schemas.microsoft.com/office/drawing/2016/SVG/main" r:embed="rId7"/>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3D95FE-CD44-4C44-89F6-7B6B57CBFA96}">
      <dsp:nvSpPr>
        <dsp:cNvPr id="0" name=""/>
        <dsp:cNvSpPr/>
      </dsp:nvSpPr>
      <dsp:spPr>
        <a:xfrm>
          <a:off x="1067426" y="2310841"/>
          <a:ext cx="5262005" cy="924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809" tIns="97809" rIns="97809" bIns="97809" numCol="1" spcCol="1270" anchor="ctr" anchorCtr="0">
          <a:noAutofit/>
        </a:bodyPr>
        <a:lstStyle/>
        <a:p>
          <a:pPr marL="0" lvl="0" indent="0" algn="l" defTabSz="1111250">
            <a:lnSpc>
              <a:spcPct val="100000"/>
            </a:lnSpc>
            <a:spcBef>
              <a:spcPct val="0"/>
            </a:spcBef>
            <a:spcAft>
              <a:spcPct val="35000"/>
            </a:spcAft>
            <a:buNone/>
          </a:pPr>
          <a:r>
            <a:rPr lang="en-US" sz="2500" kern="1200" dirty="0"/>
            <a:t>904-828-3917</a:t>
          </a:r>
        </a:p>
      </dsp:txBody>
      <dsp:txXfrm>
        <a:off x="1067426" y="2310841"/>
        <a:ext cx="5262005" cy="92417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155855-21D8-4A55-AA8F-85A2335F4AFF}" type="datetimeFigureOut">
              <a:rPr lang="en-US" smtClean="0"/>
              <a:t>9/26/2025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03E98F-4521-4981-B61C-12FD59066996}" type="slidenum">
              <a:rPr lang="en-US" smtClean="0"/>
              <a:t>‹#›</a:t>
            </a:fld>
            <a:endParaRPr lang="en-US"/>
          </a:p>
        </p:txBody>
      </p:sp>
    </p:spTree>
    <p:extLst>
      <p:ext uri="{BB962C8B-B14F-4D97-AF65-F5344CB8AC3E}">
        <p14:creationId xmlns:p14="http://schemas.microsoft.com/office/powerpoint/2010/main" val="3961538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03E98F-4521-4981-B61C-12FD59066996}" type="slidenum">
              <a:rPr lang="en-US" smtClean="0"/>
              <a:t>1</a:t>
            </a:fld>
            <a:endParaRPr lang="en-US"/>
          </a:p>
        </p:txBody>
      </p:sp>
    </p:spTree>
    <p:extLst>
      <p:ext uri="{BB962C8B-B14F-4D97-AF65-F5344CB8AC3E}">
        <p14:creationId xmlns:p14="http://schemas.microsoft.com/office/powerpoint/2010/main" val="2669681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03E98F-4521-4981-B61C-12FD59066996}" type="slidenum">
              <a:rPr lang="en-US" smtClean="0"/>
              <a:t>17</a:t>
            </a:fld>
            <a:endParaRPr lang="en-US"/>
          </a:p>
        </p:txBody>
      </p:sp>
    </p:spTree>
    <p:extLst>
      <p:ext uri="{BB962C8B-B14F-4D97-AF65-F5344CB8AC3E}">
        <p14:creationId xmlns:p14="http://schemas.microsoft.com/office/powerpoint/2010/main" val="87559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03E98F-4521-4981-B61C-12FD59066996}" type="slidenum">
              <a:rPr lang="en-US" smtClean="0"/>
              <a:t>18</a:t>
            </a:fld>
            <a:endParaRPr lang="en-US"/>
          </a:p>
        </p:txBody>
      </p:sp>
    </p:spTree>
    <p:extLst>
      <p:ext uri="{BB962C8B-B14F-4D97-AF65-F5344CB8AC3E}">
        <p14:creationId xmlns:p14="http://schemas.microsoft.com/office/powerpoint/2010/main" val="3646275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7B04A-A194-BEAC-2494-3B07F972CD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661C12-7FD4-0427-5937-C1B439EF86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FE001D-48CE-971F-4668-13005FD08F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67E10B-C548-15A3-501F-C5F42F0B68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4D9487-FE7D-4886-B3B7-5F51DE15E0B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1503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03E98F-4521-4981-B61C-12FD59066996}" type="slidenum">
              <a:rPr lang="en-US" smtClean="0"/>
              <a:t>20</a:t>
            </a:fld>
            <a:endParaRPr lang="en-US"/>
          </a:p>
        </p:txBody>
      </p:sp>
    </p:spTree>
    <p:extLst>
      <p:ext uri="{BB962C8B-B14F-4D97-AF65-F5344CB8AC3E}">
        <p14:creationId xmlns:p14="http://schemas.microsoft.com/office/powerpoint/2010/main" val="546973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63A06-0312-D8F5-36EC-45ECA1C842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67E952-17B9-A1DF-9992-B56240C58B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0433D8-8478-12F6-5BE7-4EEE303719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F35ED5-42FB-002A-A94B-FC3F88F7E614}"/>
              </a:ext>
            </a:extLst>
          </p:cNvPr>
          <p:cNvSpPr>
            <a:spLocks noGrp="1"/>
          </p:cNvSpPr>
          <p:nvPr>
            <p:ph type="sldNum" sz="quarter" idx="5"/>
          </p:nvPr>
        </p:nvSpPr>
        <p:spPr/>
        <p:txBody>
          <a:bodyPr/>
          <a:lstStyle/>
          <a:p>
            <a:fld id="{5B03E98F-4521-4981-B61C-12FD59066996}" type="slidenum">
              <a:rPr lang="en-US" smtClean="0"/>
              <a:t>21</a:t>
            </a:fld>
            <a:endParaRPr lang="en-US"/>
          </a:p>
        </p:txBody>
      </p:sp>
    </p:spTree>
    <p:extLst>
      <p:ext uri="{BB962C8B-B14F-4D97-AF65-F5344CB8AC3E}">
        <p14:creationId xmlns:p14="http://schemas.microsoft.com/office/powerpoint/2010/main" val="1681806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03E98F-4521-4981-B61C-12FD59066996}" type="slidenum">
              <a:rPr lang="en-US" smtClean="0"/>
              <a:t>29</a:t>
            </a:fld>
            <a:endParaRPr lang="en-US"/>
          </a:p>
        </p:txBody>
      </p:sp>
    </p:spTree>
    <p:extLst>
      <p:ext uri="{BB962C8B-B14F-4D97-AF65-F5344CB8AC3E}">
        <p14:creationId xmlns:p14="http://schemas.microsoft.com/office/powerpoint/2010/main" val="3412046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4D9487-FE7D-4886-B3B7-5F51DE15E0BD}" type="slidenum">
              <a:rPr lang="en-US" smtClean="0"/>
              <a:t>2</a:t>
            </a:fld>
            <a:endParaRPr lang="en-US" dirty="0"/>
          </a:p>
        </p:txBody>
      </p:sp>
    </p:spTree>
    <p:extLst>
      <p:ext uri="{BB962C8B-B14F-4D97-AF65-F5344CB8AC3E}">
        <p14:creationId xmlns:p14="http://schemas.microsoft.com/office/powerpoint/2010/main" val="2784233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03E98F-4521-4981-B61C-12FD59066996}" type="slidenum">
              <a:rPr lang="en-US" smtClean="0"/>
              <a:t>3</a:t>
            </a:fld>
            <a:endParaRPr lang="en-US"/>
          </a:p>
        </p:txBody>
      </p:sp>
    </p:spTree>
    <p:extLst>
      <p:ext uri="{BB962C8B-B14F-4D97-AF65-F5344CB8AC3E}">
        <p14:creationId xmlns:p14="http://schemas.microsoft.com/office/powerpoint/2010/main" val="1460623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distributed flyers, QR code cards, and full size boards to locations throughout the county.</a:t>
            </a:r>
          </a:p>
        </p:txBody>
      </p:sp>
      <p:sp>
        <p:nvSpPr>
          <p:cNvPr id="4" name="Slide Number Placeholder 3"/>
          <p:cNvSpPr>
            <a:spLocks noGrp="1"/>
          </p:cNvSpPr>
          <p:nvPr>
            <p:ph type="sldNum" sz="quarter" idx="5"/>
          </p:nvPr>
        </p:nvSpPr>
        <p:spPr/>
        <p:txBody>
          <a:bodyPr/>
          <a:lstStyle/>
          <a:p>
            <a:fld id="{5B03E98F-4521-4981-B61C-12FD59066996}" type="slidenum">
              <a:rPr lang="en-US" smtClean="0"/>
              <a:t>4</a:t>
            </a:fld>
            <a:endParaRPr lang="en-US"/>
          </a:p>
        </p:txBody>
      </p:sp>
    </p:spTree>
    <p:extLst>
      <p:ext uri="{BB962C8B-B14F-4D97-AF65-F5344CB8AC3E}">
        <p14:creationId xmlns:p14="http://schemas.microsoft.com/office/powerpoint/2010/main" val="1579273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talk about the types of questions we asked and why.</a:t>
            </a:r>
          </a:p>
        </p:txBody>
      </p:sp>
      <p:sp>
        <p:nvSpPr>
          <p:cNvPr id="4" name="Slide Number Placeholder 3"/>
          <p:cNvSpPr>
            <a:spLocks noGrp="1"/>
          </p:cNvSpPr>
          <p:nvPr>
            <p:ph type="sldNum" sz="quarter" idx="5"/>
          </p:nvPr>
        </p:nvSpPr>
        <p:spPr/>
        <p:txBody>
          <a:bodyPr/>
          <a:lstStyle/>
          <a:p>
            <a:fld id="{5B03E98F-4521-4981-B61C-12FD59066996}" type="slidenum">
              <a:rPr lang="en-US" smtClean="0"/>
              <a:t>5</a:t>
            </a:fld>
            <a:endParaRPr lang="en-US"/>
          </a:p>
        </p:txBody>
      </p:sp>
    </p:spTree>
    <p:extLst>
      <p:ext uri="{BB962C8B-B14F-4D97-AF65-F5344CB8AC3E}">
        <p14:creationId xmlns:p14="http://schemas.microsoft.com/office/powerpoint/2010/main" val="655466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45ECC-29AD-99A8-4480-DD0AE6490E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6164A0-39C7-BD2B-BA75-2F74BCA303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FAEFD0-680A-CE2E-3F74-B8F2344664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7B8D70-E7BC-3D37-15CF-1F3906D2083F}"/>
              </a:ext>
            </a:extLst>
          </p:cNvPr>
          <p:cNvSpPr>
            <a:spLocks noGrp="1"/>
          </p:cNvSpPr>
          <p:nvPr>
            <p:ph type="sldNum" sz="quarter" idx="5"/>
          </p:nvPr>
        </p:nvSpPr>
        <p:spPr/>
        <p:txBody>
          <a:bodyPr/>
          <a:lstStyle/>
          <a:p>
            <a:fld id="{5B03E98F-4521-4981-B61C-12FD59066996}" type="slidenum">
              <a:rPr lang="en-US" smtClean="0"/>
              <a:t>6</a:t>
            </a:fld>
            <a:endParaRPr lang="en-US"/>
          </a:p>
        </p:txBody>
      </p:sp>
    </p:spTree>
    <p:extLst>
      <p:ext uri="{BB962C8B-B14F-4D97-AF65-F5344CB8AC3E}">
        <p14:creationId xmlns:p14="http://schemas.microsoft.com/office/powerpoint/2010/main" val="4080265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03E98F-4521-4981-B61C-12FD59066996}" type="slidenum">
              <a:rPr lang="en-US" smtClean="0"/>
              <a:t>12</a:t>
            </a:fld>
            <a:endParaRPr lang="en-US"/>
          </a:p>
        </p:txBody>
      </p:sp>
    </p:spTree>
    <p:extLst>
      <p:ext uri="{BB962C8B-B14F-4D97-AF65-F5344CB8AC3E}">
        <p14:creationId xmlns:p14="http://schemas.microsoft.com/office/powerpoint/2010/main" val="1772086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in mind not a ton of people wanted to regulate these.</a:t>
            </a:r>
          </a:p>
        </p:txBody>
      </p:sp>
      <p:sp>
        <p:nvSpPr>
          <p:cNvPr id="4" name="Slide Number Placeholder 3"/>
          <p:cNvSpPr>
            <a:spLocks noGrp="1"/>
          </p:cNvSpPr>
          <p:nvPr>
            <p:ph type="sldNum" sz="quarter" idx="5"/>
          </p:nvPr>
        </p:nvSpPr>
        <p:spPr/>
        <p:txBody>
          <a:bodyPr/>
          <a:lstStyle/>
          <a:p>
            <a:fld id="{5B03E98F-4521-4981-B61C-12FD59066996}" type="slidenum">
              <a:rPr lang="en-US" smtClean="0"/>
              <a:t>14</a:t>
            </a:fld>
            <a:endParaRPr lang="en-US"/>
          </a:p>
        </p:txBody>
      </p:sp>
    </p:spTree>
    <p:extLst>
      <p:ext uri="{BB962C8B-B14F-4D97-AF65-F5344CB8AC3E}">
        <p14:creationId xmlns:p14="http://schemas.microsoft.com/office/powerpoint/2010/main" val="3540639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03E98F-4521-4981-B61C-12FD59066996}" type="slidenum">
              <a:rPr lang="en-US" smtClean="0"/>
              <a:t>15</a:t>
            </a:fld>
            <a:endParaRPr lang="en-US"/>
          </a:p>
        </p:txBody>
      </p:sp>
    </p:spTree>
    <p:extLst>
      <p:ext uri="{BB962C8B-B14F-4D97-AF65-F5344CB8AC3E}">
        <p14:creationId xmlns:p14="http://schemas.microsoft.com/office/powerpoint/2010/main" val="3160855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57A0B73-5DC0-4E44-BC85-1B291F54FFBB}" type="datetime1">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DC2AF-CF6E-479B-BA69-71B6698E418A}" type="slidenum">
              <a:rPr lang="en-US" smtClean="0"/>
              <a:t>‹#›</a:t>
            </a:fld>
            <a:endParaRPr lang="en-US"/>
          </a:p>
        </p:txBody>
      </p:sp>
    </p:spTree>
    <p:extLst>
      <p:ext uri="{BB962C8B-B14F-4D97-AF65-F5344CB8AC3E}">
        <p14:creationId xmlns:p14="http://schemas.microsoft.com/office/powerpoint/2010/main" val="974010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1EE3EE-C50C-46B3-AC9F-421B51DA018A}" type="datetime1">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DC2AF-CF6E-479B-BA69-71B6698E418A}" type="slidenum">
              <a:rPr lang="en-US" smtClean="0"/>
              <a:t>‹#›</a:t>
            </a:fld>
            <a:endParaRPr lang="en-US"/>
          </a:p>
        </p:txBody>
      </p:sp>
    </p:spTree>
    <p:extLst>
      <p:ext uri="{BB962C8B-B14F-4D97-AF65-F5344CB8AC3E}">
        <p14:creationId xmlns:p14="http://schemas.microsoft.com/office/powerpoint/2010/main" val="4132473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0AA7A0-35EF-4035-BFDC-27335341BDBF}" type="datetime1">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DC2AF-CF6E-479B-BA69-71B6698E418A}" type="slidenum">
              <a:rPr lang="en-US" smtClean="0"/>
              <a:t>‹#›</a:t>
            </a:fld>
            <a:endParaRPr lang="en-US"/>
          </a:p>
        </p:txBody>
      </p:sp>
    </p:spTree>
    <p:extLst>
      <p:ext uri="{BB962C8B-B14F-4D97-AF65-F5344CB8AC3E}">
        <p14:creationId xmlns:p14="http://schemas.microsoft.com/office/powerpoint/2010/main" val="4011598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2519B5-5ED9-4D4B-979C-2D837AF5FB47}" type="datetime1">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DC2AF-CF6E-479B-BA69-71B6698E418A}" type="slidenum">
              <a:rPr lang="en-US" smtClean="0"/>
              <a:t>‹#›</a:t>
            </a:fld>
            <a:endParaRPr lang="en-US"/>
          </a:p>
        </p:txBody>
      </p:sp>
    </p:spTree>
    <p:extLst>
      <p:ext uri="{BB962C8B-B14F-4D97-AF65-F5344CB8AC3E}">
        <p14:creationId xmlns:p14="http://schemas.microsoft.com/office/powerpoint/2010/main" val="2065828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D20FB5-2954-4C10-974D-E0CE0B5F49EC}" type="datetime1">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DC2AF-CF6E-479B-BA69-71B6698E418A}" type="slidenum">
              <a:rPr lang="en-US" smtClean="0"/>
              <a:t>‹#›</a:t>
            </a:fld>
            <a:endParaRPr lang="en-US"/>
          </a:p>
        </p:txBody>
      </p:sp>
    </p:spTree>
    <p:extLst>
      <p:ext uri="{BB962C8B-B14F-4D97-AF65-F5344CB8AC3E}">
        <p14:creationId xmlns:p14="http://schemas.microsoft.com/office/powerpoint/2010/main" val="2892806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48628B-8EE0-421D-8BAA-362E3324A0A5}" type="datetime1">
              <a:rPr lang="en-US" smtClean="0"/>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2DC2AF-CF6E-479B-BA69-71B6698E418A}" type="slidenum">
              <a:rPr lang="en-US" smtClean="0"/>
              <a:t>‹#›</a:t>
            </a:fld>
            <a:endParaRPr lang="en-US"/>
          </a:p>
        </p:txBody>
      </p:sp>
    </p:spTree>
    <p:extLst>
      <p:ext uri="{BB962C8B-B14F-4D97-AF65-F5344CB8AC3E}">
        <p14:creationId xmlns:p14="http://schemas.microsoft.com/office/powerpoint/2010/main" val="1104290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C8E791-1C0F-4D99-9A23-40049AFD1A78}" type="datetime1">
              <a:rPr lang="en-US" smtClean="0"/>
              <a:t>9/26/2025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2DC2AF-CF6E-479B-BA69-71B6698E418A}" type="slidenum">
              <a:rPr lang="en-US" smtClean="0"/>
              <a:t>‹#›</a:t>
            </a:fld>
            <a:endParaRPr lang="en-US"/>
          </a:p>
        </p:txBody>
      </p:sp>
    </p:spTree>
    <p:extLst>
      <p:ext uri="{BB962C8B-B14F-4D97-AF65-F5344CB8AC3E}">
        <p14:creationId xmlns:p14="http://schemas.microsoft.com/office/powerpoint/2010/main" val="2783228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0FD9046-C7A1-4433-B74C-C6663DA751E0}" type="datetime1">
              <a:rPr lang="en-US" smtClean="0"/>
              <a:t>9/26/2025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2DC2AF-CF6E-479B-BA69-71B6698E418A}" type="slidenum">
              <a:rPr lang="en-US" smtClean="0"/>
              <a:t>‹#›</a:t>
            </a:fld>
            <a:endParaRPr lang="en-US"/>
          </a:p>
        </p:txBody>
      </p:sp>
    </p:spTree>
    <p:extLst>
      <p:ext uri="{BB962C8B-B14F-4D97-AF65-F5344CB8AC3E}">
        <p14:creationId xmlns:p14="http://schemas.microsoft.com/office/powerpoint/2010/main" val="399942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9A3D64-0969-44FB-ADAA-285A3373C4C2}" type="datetime1">
              <a:rPr lang="en-US" smtClean="0"/>
              <a:t>9/26/2025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2DC2AF-CF6E-479B-BA69-71B6698E418A}" type="slidenum">
              <a:rPr lang="en-US" smtClean="0"/>
              <a:t>‹#›</a:t>
            </a:fld>
            <a:endParaRPr lang="en-US"/>
          </a:p>
        </p:txBody>
      </p:sp>
    </p:spTree>
    <p:extLst>
      <p:ext uri="{BB962C8B-B14F-4D97-AF65-F5344CB8AC3E}">
        <p14:creationId xmlns:p14="http://schemas.microsoft.com/office/powerpoint/2010/main" val="1764766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9A4BA0-8B94-4FC4-B7E0-186B81A0C282}" type="datetime1">
              <a:rPr lang="en-US" smtClean="0"/>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2DC2AF-CF6E-479B-BA69-71B6698E418A}" type="slidenum">
              <a:rPr lang="en-US" smtClean="0"/>
              <a:t>‹#›</a:t>
            </a:fld>
            <a:endParaRPr lang="en-US"/>
          </a:p>
        </p:txBody>
      </p:sp>
    </p:spTree>
    <p:extLst>
      <p:ext uri="{BB962C8B-B14F-4D97-AF65-F5344CB8AC3E}">
        <p14:creationId xmlns:p14="http://schemas.microsoft.com/office/powerpoint/2010/main" val="2737775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F96726-FCF6-4AFA-B80B-9095EECA6D32}" type="datetime1">
              <a:rPr lang="en-US" smtClean="0"/>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2DC2AF-CF6E-479B-BA69-71B6698E418A}" type="slidenum">
              <a:rPr lang="en-US" smtClean="0"/>
              <a:t>‹#›</a:t>
            </a:fld>
            <a:endParaRPr lang="en-US"/>
          </a:p>
        </p:txBody>
      </p:sp>
    </p:spTree>
    <p:extLst>
      <p:ext uri="{BB962C8B-B14F-4D97-AF65-F5344CB8AC3E}">
        <p14:creationId xmlns:p14="http://schemas.microsoft.com/office/powerpoint/2010/main" val="4173744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C5BB8A-A2BD-4F9F-87C5-338DF40D8877}" type="datetime1">
              <a:rPr lang="en-US" smtClean="0"/>
              <a:t>9/26/2025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2DC2AF-CF6E-479B-BA69-71B6698E418A}" type="slidenum">
              <a:rPr lang="en-US" smtClean="0"/>
              <a:t>‹#›</a:t>
            </a:fld>
            <a:endParaRPr lang="en-US"/>
          </a:p>
        </p:txBody>
      </p:sp>
    </p:spTree>
    <p:extLst>
      <p:ext uri="{BB962C8B-B14F-4D97-AF65-F5344CB8AC3E}">
        <p14:creationId xmlns:p14="http://schemas.microsoft.com/office/powerpoint/2010/main" val="11643864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8.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6.jpe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7.jpe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3.sv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5.png"/><Relationship Id="rId7" Type="http://schemas.openxmlformats.org/officeDocument/2006/relationships/diagramColors" Target="../diagrams/colors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8.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82539-171E-EFF7-4996-CFE9793C653B}"/>
              </a:ext>
            </a:extLst>
          </p:cNvPr>
          <p:cNvSpPr>
            <a:spLocks noGrp="1"/>
          </p:cNvSpPr>
          <p:nvPr>
            <p:ph type="title"/>
          </p:nvPr>
        </p:nvSpPr>
        <p:spPr>
          <a:xfrm>
            <a:off x="60355" y="493462"/>
            <a:ext cx="7838994" cy="1325563"/>
          </a:xfrm>
        </p:spPr>
        <p:txBody>
          <a:bodyPr>
            <a:noAutofit/>
          </a:bodyPr>
          <a:lstStyle/>
          <a:p>
            <a:pPr algn="l"/>
            <a:r>
              <a:rPr lang="en-US" sz="6500" b="1" dirty="0">
                <a:latin typeface="Arial" panose="020B0604020202020204" pitchFamily="34" charset="0"/>
                <a:cs typeface="Arial" panose="020B0604020202020204" pitchFamily="34" charset="0"/>
              </a:rPr>
              <a:t>Columbia County</a:t>
            </a:r>
          </a:p>
        </p:txBody>
      </p:sp>
      <p:sp>
        <p:nvSpPr>
          <p:cNvPr id="3" name="Subtitle 2">
            <a:extLst>
              <a:ext uri="{FF2B5EF4-FFF2-40B4-BE49-F238E27FC236}">
                <a16:creationId xmlns:a16="http://schemas.microsoft.com/office/drawing/2014/main" id="{6D4C1BCA-4882-F2D1-DE62-FBDF70CB2BE8}"/>
              </a:ext>
            </a:extLst>
          </p:cNvPr>
          <p:cNvSpPr>
            <a:spLocks noGrp="1"/>
          </p:cNvSpPr>
          <p:nvPr>
            <p:ph idx="1"/>
          </p:nvPr>
        </p:nvSpPr>
        <p:spPr>
          <a:xfrm>
            <a:off x="2199086" y="5523239"/>
            <a:ext cx="7126480" cy="992930"/>
          </a:xfrm>
        </p:spPr>
        <p:txBody>
          <a:bodyPr>
            <a:normAutofit/>
          </a:bodyPr>
          <a:lstStyle/>
          <a:p>
            <a:pPr marL="0" indent="0" algn="l">
              <a:buNone/>
            </a:pPr>
            <a:r>
              <a:rPr lang="en-US" dirty="0">
                <a:latin typeface="Arial" panose="020B0604020202020204" pitchFamily="34" charset="0"/>
                <a:cs typeface="Arial" panose="020B0604020202020204" pitchFamily="34" charset="0"/>
              </a:rPr>
              <a:t>Columbia County</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Kimley-Horn and Associates, Inc.</a:t>
            </a:r>
          </a:p>
        </p:txBody>
      </p:sp>
      <p:sp>
        <p:nvSpPr>
          <p:cNvPr id="12" name="Slide Number Placeholder 11">
            <a:extLst>
              <a:ext uri="{FF2B5EF4-FFF2-40B4-BE49-F238E27FC236}">
                <a16:creationId xmlns:a16="http://schemas.microsoft.com/office/drawing/2014/main" id="{D53E889D-FC8C-673D-8F70-69396B2ABF84}"/>
              </a:ext>
            </a:extLst>
          </p:cNvPr>
          <p:cNvSpPr>
            <a:spLocks noGrp="1"/>
          </p:cNvSpPr>
          <p:nvPr>
            <p:ph type="sldNum" sz="quarter" idx="12"/>
          </p:nvPr>
        </p:nvSpPr>
        <p:spPr>
          <a:xfrm>
            <a:off x="11780874" y="6369102"/>
            <a:ext cx="287892" cy="365125"/>
          </a:xfrm>
        </p:spPr>
        <p:txBody>
          <a:bodyPr/>
          <a:lstStyle/>
          <a:p>
            <a:fld id="{F42DC2AF-CF6E-479B-BA69-71B6698E418A}" type="slidenum">
              <a:rPr lang="en-US" smtClean="0">
                <a:solidFill>
                  <a:schemeClr val="bg1">
                    <a:lumMod val="50000"/>
                  </a:schemeClr>
                </a:solidFill>
                <a:latin typeface="Arial" panose="020B0604020202020204" pitchFamily="34" charset="0"/>
                <a:cs typeface="Arial" panose="020B0604020202020204" pitchFamily="34" charset="0"/>
              </a:rPr>
              <a:pPr/>
              <a:t>1</a:t>
            </a:fld>
            <a:endParaRPr lang="en-US" dirty="0">
              <a:solidFill>
                <a:schemeClr val="bg1">
                  <a:lumMod val="50000"/>
                </a:schemeClr>
              </a:solidFill>
              <a:latin typeface="Arial" panose="020B0604020202020204" pitchFamily="34" charset="0"/>
              <a:cs typeface="Arial" panose="020B0604020202020204" pitchFamily="34" charset="0"/>
            </a:endParaRPr>
          </a:p>
        </p:txBody>
      </p:sp>
      <p:grpSp>
        <p:nvGrpSpPr>
          <p:cNvPr id="4" name="Graphic 34">
            <a:extLst>
              <a:ext uri="{FF2B5EF4-FFF2-40B4-BE49-F238E27FC236}">
                <a16:creationId xmlns:a16="http://schemas.microsoft.com/office/drawing/2014/main" id="{FD4E1437-D2F0-EACE-3229-C0C3B545C2D5}"/>
              </a:ext>
            </a:extLst>
          </p:cNvPr>
          <p:cNvGrpSpPr/>
          <p:nvPr/>
        </p:nvGrpSpPr>
        <p:grpSpPr>
          <a:xfrm>
            <a:off x="9580240" y="0"/>
            <a:ext cx="2611759" cy="5295900"/>
            <a:chOff x="9580240" y="0"/>
            <a:chExt cx="2611759" cy="5295900"/>
          </a:xfrm>
        </p:grpSpPr>
        <p:sp>
          <p:nvSpPr>
            <p:cNvPr id="5" name="Freeform: Shape 4">
              <a:extLst>
                <a:ext uri="{FF2B5EF4-FFF2-40B4-BE49-F238E27FC236}">
                  <a16:creationId xmlns:a16="http://schemas.microsoft.com/office/drawing/2014/main" id="{9C4EB2DE-0AC6-FDC0-2DFF-C835049E0494}"/>
                </a:ext>
              </a:extLst>
            </p:cNvPr>
            <p:cNvSpPr/>
            <p:nvPr/>
          </p:nvSpPr>
          <p:spPr>
            <a:xfrm>
              <a:off x="10415819" y="721039"/>
              <a:ext cx="1773342" cy="2026677"/>
            </a:xfrm>
            <a:custGeom>
              <a:avLst/>
              <a:gdLst>
                <a:gd name="connsiteX0" fmla="*/ 14359 w 1773342"/>
                <a:gd name="connsiteY0" fmla="*/ 1024135 h 2026676"/>
                <a:gd name="connsiteX1" fmla="*/ 431999 w 1773342"/>
                <a:gd name="connsiteY1" fmla="*/ 1898984 h 2026676"/>
                <a:gd name="connsiteX2" fmla="*/ 641362 w 1773342"/>
                <a:gd name="connsiteY2" fmla="*/ 2031020 h 2026676"/>
                <a:gd name="connsiteX3" fmla="*/ 1774009 w 1773342"/>
                <a:gd name="connsiteY3" fmla="*/ 2031020 h 2026676"/>
                <a:gd name="connsiteX4" fmla="*/ 1774009 w 1773342"/>
                <a:gd name="connsiteY4" fmla="*/ 0 h 2026676"/>
                <a:gd name="connsiteX5" fmla="*/ 82759 w 1773342"/>
                <a:gd name="connsiteY5" fmla="*/ 827801 h 2026676"/>
                <a:gd name="connsiteX6" fmla="*/ 14359 w 1773342"/>
                <a:gd name="connsiteY6" fmla="*/ 1024135 h 20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3342" h="2026676">
                  <a:moveTo>
                    <a:pt x="14359" y="1024135"/>
                  </a:moveTo>
                  <a:lnTo>
                    <a:pt x="431999" y="1898984"/>
                  </a:lnTo>
                  <a:cubicBezTo>
                    <a:pt x="466802" y="1971908"/>
                    <a:pt x="560536" y="2031020"/>
                    <a:pt x="641362" y="2031020"/>
                  </a:cubicBezTo>
                  <a:lnTo>
                    <a:pt x="1774009" y="2031020"/>
                  </a:lnTo>
                  <a:lnTo>
                    <a:pt x="1774009" y="0"/>
                  </a:lnTo>
                  <a:lnTo>
                    <a:pt x="82759" y="827801"/>
                  </a:lnTo>
                  <a:cubicBezTo>
                    <a:pt x="10197" y="863328"/>
                    <a:pt x="-20445" y="951211"/>
                    <a:pt x="14359" y="1024135"/>
                  </a:cubicBezTo>
                  <a:close/>
                </a:path>
              </a:pathLst>
            </a:custGeom>
            <a:solidFill>
              <a:schemeClr val="bg1"/>
            </a:solidFill>
            <a:ln w="6027"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BF5A9A7C-50CF-96A1-ABE2-B82D34578F3C}"/>
                </a:ext>
              </a:extLst>
            </p:cNvPr>
            <p:cNvSpPr/>
            <p:nvPr/>
          </p:nvSpPr>
          <p:spPr>
            <a:xfrm>
              <a:off x="11054898" y="2874383"/>
              <a:ext cx="1133974" cy="2418742"/>
            </a:xfrm>
            <a:custGeom>
              <a:avLst/>
              <a:gdLst>
                <a:gd name="connsiteX0" fmla="*/ 13562 w 1133973"/>
                <a:gd name="connsiteY0" fmla="*/ 131432 h 2418742"/>
                <a:gd name="connsiteX1" fmla="*/ 1134990 w 1133973"/>
                <a:gd name="connsiteY1" fmla="*/ 2422724 h 2418742"/>
                <a:gd name="connsiteX2" fmla="*/ 1134990 w 1133973"/>
                <a:gd name="connsiteY2" fmla="*/ 0 h 2418742"/>
                <a:gd name="connsiteX3" fmla="*/ 95534 w 1133973"/>
                <a:gd name="connsiteY3" fmla="*/ 0 h 2418742"/>
                <a:gd name="connsiteX4" fmla="*/ 13562 w 1133973"/>
                <a:gd name="connsiteY4" fmla="*/ 131432 h 2418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3973" h="2418742">
                  <a:moveTo>
                    <a:pt x="13562" y="131432"/>
                  </a:moveTo>
                  <a:lnTo>
                    <a:pt x="1134990" y="2422724"/>
                  </a:lnTo>
                  <a:lnTo>
                    <a:pt x="1134990" y="0"/>
                  </a:lnTo>
                  <a:lnTo>
                    <a:pt x="95534" y="0"/>
                  </a:lnTo>
                  <a:cubicBezTo>
                    <a:pt x="14708" y="0"/>
                    <a:pt x="-21965" y="58810"/>
                    <a:pt x="13562" y="131432"/>
                  </a:cubicBezTo>
                  <a:close/>
                </a:path>
              </a:pathLst>
            </a:custGeom>
            <a:solidFill>
              <a:schemeClr val="bg1"/>
            </a:solidFill>
            <a:ln w="6027"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27AECC25-CEFA-A354-018D-5B6EFA3CD741}"/>
                </a:ext>
              </a:extLst>
            </p:cNvPr>
            <p:cNvSpPr/>
            <p:nvPr/>
          </p:nvSpPr>
          <p:spPr>
            <a:xfrm>
              <a:off x="9580240" y="0"/>
              <a:ext cx="2605727" cy="1465722"/>
            </a:xfrm>
            <a:custGeom>
              <a:avLst/>
              <a:gdLst>
                <a:gd name="connsiteX0" fmla="*/ 869179 w 2605727"/>
                <a:gd name="connsiteY0" fmla="*/ 1450884 h 1465721"/>
                <a:gd name="connsiteX1" fmla="*/ 2609648 w 2605727"/>
                <a:gd name="connsiteY1" fmla="*/ 595216 h 1465721"/>
                <a:gd name="connsiteX2" fmla="*/ 2609648 w 2605727"/>
                <a:gd name="connsiteY2" fmla="*/ 0 h 1465721"/>
                <a:gd name="connsiteX3" fmla="*/ 0 w 2605727"/>
                <a:gd name="connsiteY3" fmla="*/ 0 h 1465721"/>
                <a:gd name="connsiteX4" fmla="*/ 673810 w 2605727"/>
                <a:gd name="connsiteY4" fmla="*/ 1383871 h 1465721"/>
                <a:gd name="connsiteX5" fmla="*/ 869179 w 2605727"/>
                <a:gd name="connsiteY5" fmla="*/ 1450884 h 146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5727" h="1465721">
                  <a:moveTo>
                    <a:pt x="869179" y="1450884"/>
                  </a:moveTo>
                  <a:lnTo>
                    <a:pt x="2609648" y="595216"/>
                  </a:lnTo>
                  <a:lnTo>
                    <a:pt x="2609648" y="0"/>
                  </a:lnTo>
                  <a:lnTo>
                    <a:pt x="0" y="0"/>
                  </a:lnTo>
                  <a:lnTo>
                    <a:pt x="673810" y="1383871"/>
                  </a:lnTo>
                  <a:cubicBezTo>
                    <a:pt x="709216" y="1456553"/>
                    <a:pt x="796677" y="1486531"/>
                    <a:pt x="869179" y="1450884"/>
                  </a:cubicBezTo>
                  <a:close/>
                </a:path>
              </a:pathLst>
            </a:custGeom>
            <a:solidFill>
              <a:schemeClr val="bg1"/>
            </a:solidFill>
            <a:ln w="6027" cap="flat">
              <a:noFill/>
              <a:prstDash val="solid"/>
              <a:miter/>
            </a:ln>
          </p:spPr>
          <p:txBody>
            <a:bodyPr rtlCol="0" anchor="ctr"/>
            <a:lstStyle/>
            <a:p>
              <a:endParaRPr lang="en-US"/>
            </a:p>
          </p:txBody>
        </p:sp>
      </p:grpSp>
      <p:pic>
        <p:nvPicPr>
          <p:cNvPr id="11" name="Picture 10" descr="A close-up of a logo&#10;&#10;Description automatically generated">
            <a:extLst>
              <a:ext uri="{FF2B5EF4-FFF2-40B4-BE49-F238E27FC236}">
                <a16:creationId xmlns:a16="http://schemas.microsoft.com/office/drawing/2014/main" id="{394ACBC9-9CBB-CF94-E91A-7FB64328C528}"/>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10197504" y="6263592"/>
            <a:ext cx="1714788" cy="726999"/>
          </a:xfrm>
          <a:prstGeom prst="rect">
            <a:avLst/>
          </a:prstGeom>
        </p:spPr>
      </p:pic>
      <p:sp>
        <p:nvSpPr>
          <p:cNvPr id="13" name="Freeform: Shape 12">
            <a:extLst>
              <a:ext uri="{FF2B5EF4-FFF2-40B4-BE49-F238E27FC236}">
                <a16:creationId xmlns:a16="http://schemas.microsoft.com/office/drawing/2014/main" id="{AE02638C-9E67-2B6D-8E01-F5EFAF65CF7B}"/>
              </a:ext>
            </a:extLst>
          </p:cNvPr>
          <p:cNvSpPr/>
          <p:nvPr/>
        </p:nvSpPr>
        <p:spPr>
          <a:xfrm flipH="1">
            <a:off x="8953272" y="594445"/>
            <a:ext cx="3232695" cy="4650991"/>
          </a:xfrm>
          <a:custGeom>
            <a:avLst/>
            <a:gdLst>
              <a:gd name="connsiteX0" fmla="*/ 2917122 w 3207160"/>
              <a:gd name="connsiteY0" fmla="*/ 3617120 h 4614255"/>
              <a:gd name="connsiteX1" fmla="*/ 3053458 w 3207160"/>
              <a:gd name="connsiteY1" fmla="*/ 3011752 h 4614255"/>
              <a:gd name="connsiteX2" fmla="*/ 51467 w 3207160"/>
              <a:gd name="connsiteY2" fmla="*/ 43164 h 4614255"/>
              <a:gd name="connsiteX3" fmla="*/ 0 w 3207160"/>
              <a:gd name="connsiteY3" fmla="*/ 0 h 4614255"/>
              <a:gd name="connsiteX4" fmla="*/ 0 w 3207160"/>
              <a:gd name="connsiteY4" fmla="*/ 4619199 h 4614255"/>
              <a:gd name="connsiteX5" fmla="*/ 222790 w 3207160"/>
              <a:gd name="connsiteY5" fmla="*/ 4560254 h 4614255"/>
              <a:gd name="connsiteX6" fmla="*/ 2917122 w 3207160"/>
              <a:gd name="connsiteY6" fmla="*/ 3617120 h 461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7160" h="4614255">
                <a:moveTo>
                  <a:pt x="2917122" y="3617120"/>
                </a:moveTo>
                <a:cubicBezTo>
                  <a:pt x="2917122" y="3617120"/>
                  <a:pt x="3470009" y="3423613"/>
                  <a:pt x="3053458" y="3011752"/>
                </a:cubicBezTo>
                <a:lnTo>
                  <a:pt x="51467" y="43164"/>
                </a:lnTo>
                <a:cubicBezTo>
                  <a:pt x="51467" y="43164"/>
                  <a:pt x="32959" y="24909"/>
                  <a:pt x="0" y="0"/>
                </a:cubicBezTo>
                <a:lnTo>
                  <a:pt x="0" y="4619199"/>
                </a:lnTo>
                <a:cubicBezTo>
                  <a:pt x="73397" y="4605572"/>
                  <a:pt x="148125" y="4586431"/>
                  <a:pt x="222790" y="4560254"/>
                </a:cubicBezTo>
                <a:lnTo>
                  <a:pt x="2917122" y="3617120"/>
                </a:lnTo>
                <a:close/>
              </a:path>
            </a:pathLst>
          </a:custGeom>
          <a:blipFill>
            <a:blip r:embed="rId4" cstate="screen">
              <a:extLst>
                <a:ext uri="{28A0092B-C50C-407E-A947-70E740481C1C}">
                  <a14:useLocalDpi xmlns:a14="http://schemas.microsoft.com/office/drawing/2010/main"/>
                </a:ext>
              </a:extLst>
            </a:blip>
            <a:stretch>
              <a:fillRect/>
            </a:stretch>
          </a:blipFill>
          <a:ln w="6335"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DE093B8D-70A3-821E-348A-8D4208274690}"/>
              </a:ext>
            </a:extLst>
          </p:cNvPr>
          <p:cNvSpPr/>
          <p:nvPr/>
        </p:nvSpPr>
        <p:spPr>
          <a:xfrm flipH="1">
            <a:off x="7389860" y="-8150"/>
            <a:ext cx="4804320" cy="3654350"/>
          </a:xfrm>
          <a:custGeom>
            <a:avLst/>
            <a:gdLst>
              <a:gd name="connsiteX0" fmla="*/ 3170336 w 4766373"/>
              <a:gd name="connsiteY0" fmla="*/ 3484333 h 3625486"/>
              <a:gd name="connsiteX1" fmla="*/ 3774245 w 4766373"/>
              <a:gd name="connsiteY1" fmla="*/ 3341215 h 3625486"/>
              <a:gd name="connsiteX2" fmla="*/ 4690758 w 4766373"/>
              <a:gd name="connsiteY2" fmla="*/ 627678 h 3625486"/>
              <a:gd name="connsiteX3" fmla="*/ 4771191 w 4766373"/>
              <a:gd name="connsiteY3" fmla="*/ 0 h 3625486"/>
              <a:gd name="connsiteX4" fmla="*/ 0 w 4766373"/>
              <a:gd name="connsiteY4" fmla="*/ 0 h 3625486"/>
              <a:gd name="connsiteX5" fmla="*/ 0 w 4766373"/>
              <a:gd name="connsiteY5" fmla="*/ 0 h 3625486"/>
              <a:gd name="connsiteX6" fmla="*/ 0 w 4766373"/>
              <a:gd name="connsiteY6" fmla="*/ 235086 h 3625486"/>
              <a:gd name="connsiteX7" fmla="*/ 172211 w 4766373"/>
              <a:gd name="connsiteY7" fmla="*/ 519611 h 3625486"/>
              <a:gd name="connsiteX8" fmla="*/ 3170336 w 4766373"/>
              <a:gd name="connsiteY8" fmla="*/ 3484333 h 362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6373" h="3625486">
                <a:moveTo>
                  <a:pt x="3170336" y="3484333"/>
                </a:moveTo>
                <a:cubicBezTo>
                  <a:pt x="3170336" y="3484333"/>
                  <a:pt x="3586823" y="3896194"/>
                  <a:pt x="3774245" y="3341215"/>
                </a:cubicBezTo>
                <a:lnTo>
                  <a:pt x="4690758" y="627678"/>
                </a:lnTo>
                <a:cubicBezTo>
                  <a:pt x="4690758" y="627678"/>
                  <a:pt x="4783107" y="354246"/>
                  <a:pt x="4771191" y="0"/>
                </a:cubicBezTo>
                <a:lnTo>
                  <a:pt x="0" y="0"/>
                </a:lnTo>
                <a:lnTo>
                  <a:pt x="0" y="0"/>
                </a:lnTo>
                <a:lnTo>
                  <a:pt x="0" y="235086"/>
                </a:lnTo>
                <a:cubicBezTo>
                  <a:pt x="22628" y="326611"/>
                  <a:pt x="74728" y="423206"/>
                  <a:pt x="172211" y="519611"/>
                </a:cubicBezTo>
                <a:lnTo>
                  <a:pt x="3170336" y="3484333"/>
                </a:lnTo>
                <a:close/>
              </a:path>
            </a:pathLst>
          </a:custGeom>
          <a:blipFill>
            <a:blip r:embed="rId5" cstate="screen">
              <a:extLst>
                <a:ext uri="{28A0092B-C50C-407E-A947-70E740481C1C}">
                  <a14:useLocalDpi xmlns:a14="http://schemas.microsoft.com/office/drawing/2010/main"/>
                </a:ext>
              </a:extLst>
            </a:blip>
            <a:stretch>
              <a:fillRect/>
            </a:stretch>
          </a:blipFill>
          <a:ln w="6335" cap="flat">
            <a:noFill/>
            <a:prstDash val="solid"/>
            <a:miter/>
          </a:ln>
        </p:spPr>
        <p:txBody>
          <a:bodyPr rtlCol="0" anchor="ctr"/>
          <a:lstStyle/>
          <a:p>
            <a:endParaRPr lang="en-US" dirty="0"/>
          </a:p>
        </p:txBody>
      </p:sp>
      <p:sp>
        <p:nvSpPr>
          <p:cNvPr id="8" name="Title 1">
            <a:extLst>
              <a:ext uri="{FF2B5EF4-FFF2-40B4-BE49-F238E27FC236}">
                <a16:creationId xmlns:a16="http://schemas.microsoft.com/office/drawing/2014/main" id="{F496DC47-AA6B-FEAB-5A7F-1B4EFF225878}"/>
              </a:ext>
            </a:extLst>
          </p:cNvPr>
          <p:cNvSpPr txBox="1">
            <a:spLocks/>
          </p:cNvSpPr>
          <p:nvPr/>
        </p:nvSpPr>
        <p:spPr>
          <a:xfrm>
            <a:off x="122397" y="2008580"/>
            <a:ext cx="8413086" cy="25761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500" b="1" dirty="0">
                <a:latin typeface="Arial" panose="020B0604020202020204" pitchFamily="34" charset="0"/>
                <a:cs typeface="Arial" panose="020B0604020202020204" pitchFamily="34" charset="0"/>
              </a:rPr>
              <a:t>Comprehensive Plan and Land Development Regulations Update</a:t>
            </a:r>
          </a:p>
        </p:txBody>
      </p:sp>
      <p:pic>
        <p:nvPicPr>
          <p:cNvPr id="15" name="Picture 14" descr="A logo of a state&#10;&#10;AI-generated content may be incorrect.">
            <a:extLst>
              <a:ext uri="{FF2B5EF4-FFF2-40B4-BE49-F238E27FC236}">
                <a16:creationId xmlns:a16="http://schemas.microsoft.com/office/drawing/2014/main" id="{0E0E2DDE-F32C-D576-17AB-499FD3A1B7BB}"/>
              </a:ext>
            </a:extLst>
          </p:cNvPr>
          <p:cNvPicPr>
            <a:picLocks noChangeAspect="1"/>
          </p:cNvPicPr>
          <p:nvPr/>
        </p:nvPicPr>
        <p:blipFill>
          <a:blip r:embed="rId6">
            <a:alphaModFix amt="35000"/>
            <a:extLst>
              <a:ext uri="{28A0092B-C50C-407E-A947-70E740481C1C}">
                <a14:useLocalDpi xmlns:a14="http://schemas.microsoft.com/office/drawing/2010/main"/>
              </a:ext>
            </a:extLst>
          </a:blip>
          <a:stretch>
            <a:fillRect/>
          </a:stretch>
        </p:blipFill>
        <p:spPr>
          <a:xfrm>
            <a:off x="60355" y="4856830"/>
            <a:ext cx="1954949" cy="1954949"/>
          </a:xfrm>
          <a:prstGeom prst="rect">
            <a:avLst/>
          </a:prstGeom>
        </p:spPr>
      </p:pic>
      <p:pic>
        <p:nvPicPr>
          <p:cNvPr id="19" name="Picture 18" descr="A green triangle with orange and yellow circles&#10;&#10;AI-generated content may be incorrect.">
            <a:extLst>
              <a:ext uri="{FF2B5EF4-FFF2-40B4-BE49-F238E27FC236}">
                <a16:creationId xmlns:a16="http://schemas.microsoft.com/office/drawing/2014/main" id="{31E2E6B8-E5A1-5EA9-F97A-926F9B8EE65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1271967">
            <a:off x="8537858" y="4052360"/>
            <a:ext cx="3214286" cy="2639339"/>
          </a:xfrm>
          <a:prstGeom prst="rect">
            <a:avLst/>
          </a:prstGeom>
        </p:spPr>
      </p:pic>
    </p:spTree>
    <p:extLst>
      <p:ext uri="{BB962C8B-B14F-4D97-AF65-F5344CB8AC3E}">
        <p14:creationId xmlns:p14="http://schemas.microsoft.com/office/powerpoint/2010/main" val="246458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EB0A61-0C9D-3569-F2F9-CC50A27F6A83}"/>
              </a:ext>
            </a:extLst>
          </p:cNvPr>
          <p:cNvSpPr txBox="1"/>
          <p:nvPr/>
        </p:nvSpPr>
        <p:spPr>
          <a:xfrm>
            <a:off x="0" y="457200"/>
            <a:ext cx="11354337" cy="1463040"/>
          </a:xfrm>
          <a:prstGeom prst="rect">
            <a:avLst/>
          </a:prstGeom>
        </p:spPr>
        <p:txBody>
          <a:bodyPr vert="horz" lIns="91440" tIns="45720" rIns="91440" bIns="45720" rtlCol="0" anchor="ctr">
            <a:normAutofit/>
          </a:bodyPr>
          <a:lstStyle/>
          <a:p>
            <a:pPr algn="ctr">
              <a:lnSpc>
                <a:spcPct val="90000"/>
              </a:lnSpc>
              <a:spcAft>
                <a:spcPts val="600"/>
              </a:spcAft>
            </a:pPr>
            <a:r>
              <a:rPr lang="en-US" sz="3600" dirty="0">
                <a:latin typeface="Arial" panose="020B0604020202020204" pitchFamily="34" charset="0"/>
                <a:cs typeface="Arial" panose="020B0604020202020204" pitchFamily="34" charset="0"/>
              </a:rPr>
              <a:t>What community </a:t>
            </a:r>
            <a:r>
              <a:rPr lang="en-US" sz="3600" b="1" i="1" dirty="0">
                <a:latin typeface="Arial" panose="020B0604020202020204" pitchFamily="34" charset="0"/>
                <a:cs typeface="Arial" panose="020B0604020202020204" pitchFamily="34" charset="0"/>
              </a:rPr>
              <a:t>assets</a:t>
            </a:r>
            <a:r>
              <a:rPr lang="en-US" sz="3600" dirty="0">
                <a:latin typeface="Arial" panose="020B0604020202020204" pitchFamily="34" charset="0"/>
                <a:cs typeface="Arial" panose="020B0604020202020204" pitchFamily="34" charset="0"/>
              </a:rPr>
              <a:t> is missing from the County?</a:t>
            </a:r>
          </a:p>
        </p:txBody>
      </p:sp>
      <p:pic>
        <p:nvPicPr>
          <p:cNvPr id="9" name="Picture 8" descr="A close-up of words&#10;&#10;AI-generated content may be incorrect.">
            <a:extLst>
              <a:ext uri="{FF2B5EF4-FFF2-40B4-BE49-F238E27FC236}">
                <a16:creationId xmlns:a16="http://schemas.microsoft.com/office/drawing/2014/main" id="{E9586133-7D9E-2884-F781-0F22028315A9}"/>
              </a:ext>
            </a:extLst>
          </p:cNvPr>
          <p:cNvPicPr>
            <a:picLocks noChangeAspect="1"/>
          </p:cNvPicPr>
          <p:nvPr/>
        </p:nvPicPr>
        <p:blipFill>
          <a:blip r:embed="rId2"/>
          <a:stretch>
            <a:fillRect/>
          </a:stretch>
        </p:blipFill>
        <p:spPr>
          <a:xfrm>
            <a:off x="720815" y="2220423"/>
            <a:ext cx="10516675" cy="4180377"/>
          </a:xfrm>
          <a:prstGeom prst="rect">
            <a:avLst/>
          </a:prstGeom>
        </p:spPr>
      </p:pic>
      <p:pic>
        <p:nvPicPr>
          <p:cNvPr id="10" name="Picture 9" descr="A logo with a map in the center&#10;&#10;AI-generated content may be incorrect.">
            <a:extLst>
              <a:ext uri="{FF2B5EF4-FFF2-40B4-BE49-F238E27FC236}">
                <a16:creationId xmlns:a16="http://schemas.microsoft.com/office/drawing/2014/main" id="{DA8AF0CB-0804-668D-9C21-0814E4055B3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118751" y="29029"/>
            <a:ext cx="902813" cy="923331"/>
          </a:xfrm>
          <a:prstGeom prst="rect">
            <a:avLst/>
          </a:prstGeom>
        </p:spPr>
      </p:pic>
      <p:pic>
        <p:nvPicPr>
          <p:cNvPr id="11" name="Picture 10" descr="A close-up of a logo&#10;&#10;AI-generated content may be incorrect.">
            <a:extLst>
              <a:ext uri="{FF2B5EF4-FFF2-40B4-BE49-F238E27FC236}">
                <a16:creationId xmlns:a16="http://schemas.microsoft.com/office/drawing/2014/main" id="{B87BEA8C-6AF1-B4A0-ECFC-1314377277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4832" y="6375304"/>
            <a:ext cx="1031966" cy="304899"/>
          </a:xfrm>
          <a:prstGeom prst="rect">
            <a:avLst/>
          </a:prstGeom>
        </p:spPr>
      </p:pic>
      <p:sp>
        <p:nvSpPr>
          <p:cNvPr id="3" name="Slide Number Placeholder 11">
            <a:extLst>
              <a:ext uri="{FF2B5EF4-FFF2-40B4-BE49-F238E27FC236}">
                <a16:creationId xmlns:a16="http://schemas.microsoft.com/office/drawing/2014/main" id="{BA6CD346-2A54-B360-0508-924FE0FFCB4E}"/>
              </a:ext>
            </a:extLst>
          </p:cNvPr>
          <p:cNvSpPr>
            <a:spLocks noGrp="1"/>
          </p:cNvSpPr>
          <p:nvPr>
            <p:ph type="sldNum" sz="quarter" idx="12"/>
          </p:nvPr>
        </p:nvSpPr>
        <p:spPr>
          <a:xfrm>
            <a:off x="11780874" y="6422267"/>
            <a:ext cx="287892" cy="365125"/>
          </a:xfrm>
        </p:spPr>
        <p:txBody>
          <a:bodyPr/>
          <a:lstStyle/>
          <a:p>
            <a:fld id="{F42DC2AF-CF6E-479B-BA69-71B6698E418A}" type="slidenum">
              <a:rPr lang="en-US" smtClean="0">
                <a:solidFill>
                  <a:schemeClr val="bg1">
                    <a:lumMod val="50000"/>
                  </a:schemeClr>
                </a:solidFill>
                <a:latin typeface="Arial" panose="020B0604020202020204" pitchFamily="34" charset="0"/>
                <a:cs typeface="Arial" panose="020B0604020202020204" pitchFamily="34" charset="0"/>
              </a:rPr>
              <a:pPr/>
              <a:t>10</a:t>
            </a:fld>
            <a:endParaRPr lang="en-US"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7802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C5FE9-E1B0-118A-3CA1-E8A4994F53DD}"/>
            </a:ext>
          </a:extLst>
        </p:cNvPr>
        <p:cNvGrpSpPr/>
        <p:nvPr/>
      </p:nvGrpSpPr>
      <p:grpSpPr>
        <a:xfrm>
          <a:off x="0" y="0"/>
          <a:ext cx="0" cy="0"/>
          <a:chOff x="0" y="0"/>
          <a:chExt cx="0" cy="0"/>
        </a:xfrm>
      </p:grpSpPr>
      <p:sp>
        <p:nvSpPr>
          <p:cNvPr id="4" name="Slide Number Placeholder 11">
            <a:extLst>
              <a:ext uri="{FF2B5EF4-FFF2-40B4-BE49-F238E27FC236}">
                <a16:creationId xmlns:a16="http://schemas.microsoft.com/office/drawing/2014/main" id="{49156E8B-3752-C6F6-30BA-1E55318B2D48}"/>
              </a:ext>
            </a:extLst>
          </p:cNvPr>
          <p:cNvSpPr>
            <a:spLocks noGrp="1"/>
          </p:cNvSpPr>
          <p:nvPr>
            <p:ph type="sldNum" sz="quarter" idx="12"/>
          </p:nvPr>
        </p:nvSpPr>
        <p:spPr>
          <a:xfrm>
            <a:off x="11717079" y="6422267"/>
            <a:ext cx="351687" cy="365125"/>
          </a:xfrm>
        </p:spPr>
        <p:txBody>
          <a:bodyPr/>
          <a:lstStyle/>
          <a:p>
            <a:fld id="{F42DC2AF-CF6E-479B-BA69-71B6698E418A}" type="slidenum">
              <a:rPr lang="en-US" smtClean="0">
                <a:solidFill>
                  <a:schemeClr val="bg1">
                    <a:lumMod val="50000"/>
                  </a:schemeClr>
                </a:solidFill>
                <a:latin typeface="Arial" panose="020B0604020202020204" pitchFamily="34" charset="0"/>
                <a:cs typeface="Arial" panose="020B0604020202020204" pitchFamily="34" charset="0"/>
              </a:rPr>
              <a:pPr/>
              <a:t>11</a:t>
            </a:fld>
            <a:endParaRPr lang="en-US" dirty="0">
              <a:solidFill>
                <a:schemeClr val="bg1">
                  <a:lumMod val="50000"/>
                </a:schemeClr>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507E4173-E0A4-E5CE-3099-DB8BEBE7F8A5}"/>
              </a:ext>
            </a:extLst>
          </p:cNvPr>
          <p:cNvPicPr>
            <a:picLocks noChangeAspect="1"/>
          </p:cNvPicPr>
          <p:nvPr/>
        </p:nvPicPr>
        <p:blipFill>
          <a:blip r:embed="rId2"/>
          <a:stretch>
            <a:fillRect/>
          </a:stretch>
        </p:blipFill>
        <p:spPr>
          <a:xfrm>
            <a:off x="421044" y="156175"/>
            <a:ext cx="11296035" cy="6545649"/>
          </a:xfrm>
          <a:prstGeom prst="rect">
            <a:avLst/>
          </a:prstGeom>
        </p:spPr>
      </p:pic>
    </p:spTree>
    <p:extLst>
      <p:ext uri="{BB962C8B-B14F-4D97-AF65-F5344CB8AC3E}">
        <p14:creationId xmlns:p14="http://schemas.microsoft.com/office/powerpoint/2010/main" val="2427514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15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1B59836-6E08-FE12-8130-EAF1CE1E72C1}"/>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92BE9858-3946-0383-22EC-04B12233821D}"/>
              </a:ext>
            </a:extLst>
          </p:cNvPr>
          <p:cNvSpPr txBox="1"/>
          <p:nvPr/>
        </p:nvSpPr>
        <p:spPr>
          <a:xfrm>
            <a:off x="78056" y="898603"/>
            <a:ext cx="12192001" cy="6647974"/>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Many people chose not to answer this question</a:t>
            </a:r>
          </a:p>
          <a:p>
            <a:r>
              <a:rPr lang="en-US" sz="2200" dirty="0">
                <a:latin typeface="Arial" panose="020B0604020202020204" pitchFamily="34" charset="0"/>
                <a:cs typeface="Arial" panose="020B0604020202020204" pitchFamily="34" charset="0"/>
              </a:rPr>
              <a:t>However, those who did… the results were all similar to the quotes below:</a:t>
            </a:r>
          </a:p>
          <a:p>
            <a:endParaRPr lang="en-US"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“Very little is affordable for </a:t>
            </a:r>
            <a:r>
              <a:rPr lang="en-US" sz="2000" b="1" dirty="0">
                <a:latin typeface="Arial" panose="020B0604020202020204" pitchFamily="34" charset="0"/>
                <a:cs typeface="Arial" panose="020B0604020202020204" pitchFamily="34" charset="0"/>
              </a:rPr>
              <a:t>young families </a:t>
            </a:r>
            <a:r>
              <a:rPr lang="en-US" sz="2000" dirty="0">
                <a:latin typeface="Arial" panose="020B0604020202020204" pitchFamily="34" charset="0"/>
                <a:cs typeface="Arial" panose="020B0604020202020204" pitchFamily="34" charset="0"/>
              </a:rPr>
              <a:t>and </a:t>
            </a:r>
            <a:r>
              <a:rPr lang="en-US" sz="2000" b="1" dirty="0">
                <a:latin typeface="Arial" panose="020B0604020202020204" pitchFamily="34" charset="0"/>
                <a:cs typeface="Arial" panose="020B0604020202020204" pitchFamily="34" charset="0"/>
              </a:rPr>
              <a:t>few rental </a:t>
            </a:r>
            <a:r>
              <a:rPr lang="en-US" sz="2000" dirty="0">
                <a:latin typeface="Arial" panose="020B0604020202020204" pitchFamily="34" charset="0"/>
                <a:cs typeface="Arial" panose="020B0604020202020204" pitchFamily="34" charset="0"/>
              </a:rPr>
              <a:t>spaces.” </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a:t>
            </a:r>
            <a:r>
              <a:rPr lang="en-US" sz="2000" b="1" dirty="0">
                <a:latin typeface="Arial" panose="020B0604020202020204" pitchFamily="34" charset="0"/>
                <a:cs typeface="Arial" panose="020B0604020202020204" pitchFamily="34" charset="0"/>
              </a:rPr>
              <a:t>More </a:t>
            </a:r>
            <a:r>
              <a:rPr lang="en-US" sz="2000" dirty="0">
                <a:latin typeface="Arial" panose="020B0604020202020204" pitchFamily="34" charset="0"/>
                <a:cs typeface="Arial" panose="020B0604020202020204" pitchFamily="34" charset="0"/>
              </a:rPr>
              <a:t>affordable housing </a:t>
            </a:r>
            <a:r>
              <a:rPr lang="en-US" sz="2000" b="1" dirty="0">
                <a:latin typeface="Arial" panose="020B0604020202020204" pitchFamily="34" charset="0"/>
                <a:cs typeface="Arial" panose="020B0604020202020204" pitchFamily="34" charset="0"/>
              </a:rPr>
              <a:t>for our youth and first home owners</a:t>
            </a:r>
            <a:r>
              <a:rPr lang="en-US" sz="2000"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a:t>
            </a:r>
            <a:r>
              <a:rPr lang="en-US" sz="2000" b="1" dirty="0">
                <a:latin typeface="Arial" panose="020B0604020202020204" pitchFamily="34" charset="0"/>
                <a:cs typeface="Arial" panose="020B0604020202020204" pitchFamily="34" charset="0"/>
              </a:rPr>
              <a:t>Not everyone can afford to buy a home</a:t>
            </a:r>
            <a:r>
              <a:rPr lang="en-US" sz="2000" dirty="0">
                <a:latin typeface="Arial" panose="020B0604020202020204" pitchFamily="34" charset="0"/>
                <a:cs typeface="Arial" panose="020B0604020202020204" pitchFamily="34" charset="0"/>
              </a:rPr>
              <a:t>. Should have apartments that are pet friendly to rent.” </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“More </a:t>
            </a:r>
            <a:r>
              <a:rPr lang="en-US" sz="2000" b="1" dirty="0">
                <a:latin typeface="Arial" panose="020B0604020202020204" pitchFamily="34" charset="0"/>
                <a:cs typeface="Arial" panose="020B0604020202020204" pitchFamily="34" charset="0"/>
              </a:rPr>
              <a:t>multifamily</a:t>
            </a:r>
            <a:r>
              <a:rPr lang="en-US" sz="2000" dirty="0">
                <a:latin typeface="Arial" panose="020B0604020202020204" pitchFamily="34" charset="0"/>
                <a:cs typeface="Arial" panose="020B0604020202020204" pitchFamily="34" charset="0"/>
              </a:rPr>
              <a:t> development projects need to be </a:t>
            </a:r>
            <a:r>
              <a:rPr lang="en-US" sz="2000" b="1" dirty="0">
                <a:latin typeface="Arial" panose="020B0604020202020204" pitchFamily="34" charset="0"/>
                <a:cs typeface="Arial" panose="020B0604020202020204" pitchFamily="34" charset="0"/>
              </a:rPr>
              <a:t>approved, encouraged, and recruited</a:t>
            </a:r>
            <a:r>
              <a:rPr lang="en-US" sz="2000"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“There is </a:t>
            </a:r>
            <a:r>
              <a:rPr lang="en-US" sz="2000" b="1" dirty="0">
                <a:latin typeface="Arial" panose="020B0604020202020204" pitchFamily="34" charset="0"/>
                <a:cs typeface="Arial" panose="020B0604020202020204" pitchFamily="34" charset="0"/>
              </a:rPr>
              <a:t>no places </a:t>
            </a:r>
            <a:r>
              <a:rPr lang="en-US" sz="2000" dirty="0">
                <a:latin typeface="Arial" panose="020B0604020202020204" pitchFamily="34" charset="0"/>
                <a:cs typeface="Arial" panose="020B0604020202020204" pitchFamily="34" charset="0"/>
              </a:rPr>
              <a:t>for our children to rent that is nice once they </a:t>
            </a:r>
            <a:r>
              <a:rPr lang="en-US" sz="2000" b="1" dirty="0">
                <a:latin typeface="Arial" panose="020B0604020202020204" pitchFamily="34" charset="0"/>
                <a:cs typeface="Arial" panose="020B0604020202020204" pitchFamily="34" charset="0"/>
              </a:rPr>
              <a:t>become adults</a:t>
            </a: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Nice townhomes </a:t>
            </a:r>
            <a:r>
              <a:rPr lang="en-US" sz="2000" dirty="0">
                <a:latin typeface="Arial" panose="020B0604020202020204" pitchFamily="34" charset="0"/>
                <a:cs typeface="Arial" panose="020B0604020202020204" pitchFamily="34" charset="0"/>
              </a:rPr>
              <a:t>or nice apartments that are well kept and have amenities that are kept up.”</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“There are large tracts of vacant land in Lake city that are </a:t>
            </a:r>
            <a:r>
              <a:rPr lang="en-US" sz="2000" b="1" dirty="0">
                <a:latin typeface="Arial" panose="020B0604020202020204" pitchFamily="34" charset="0"/>
                <a:cs typeface="Arial" panose="020B0604020202020204" pitchFamily="34" charset="0"/>
              </a:rPr>
              <a:t>near or adjacent to mixed use</a:t>
            </a:r>
            <a:r>
              <a:rPr lang="en-US" sz="2000" dirty="0">
                <a:latin typeface="Arial" panose="020B0604020202020204" pitchFamily="34" charset="0"/>
                <a:cs typeface="Arial" panose="020B0604020202020204" pitchFamily="34" charset="0"/>
              </a:rPr>
              <a:t> and rental housing that could be </a:t>
            </a:r>
            <a:r>
              <a:rPr lang="en-US" sz="2000" b="1" dirty="0">
                <a:latin typeface="Arial" panose="020B0604020202020204" pitchFamily="34" charset="0"/>
                <a:cs typeface="Arial" panose="020B0604020202020204" pitchFamily="34" charset="0"/>
              </a:rPr>
              <a:t>utilized for affordable housing</a:t>
            </a:r>
            <a:r>
              <a:rPr lang="en-US" sz="2000"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“…we need to become a community that is </a:t>
            </a:r>
            <a:r>
              <a:rPr lang="en-US" sz="2000" b="1" dirty="0">
                <a:latin typeface="Arial" panose="020B0604020202020204" pitchFamily="34" charset="0"/>
                <a:cs typeface="Arial" panose="020B0604020202020204" pitchFamily="34" charset="0"/>
              </a:rPr>
              <a:t>accessible for developers</a:t>
            </a:r>
            <a:r>
              <a:rPr lang="en-US" sz="2000" dirty="0">
                <a:latin typeface="Arial" panose="020B0604020202020204" pitchFamily="34" charset="0"/>
                <a:cs typeface="Arial" panose="020B0604020202020204" pitchFamily="34" charset="0"/>
              </a:rPr>
              <a:t> looking to build multi-unit housing.”</a:t>
            </a:r>
          </a:p>
          <a:p>
            <a:pPr marL="342900" indent="-342900">
              <a:buFont typeface="Arial" panose="020B0604020202020204" pitchFamily="34" charset="0"/>
              <a:buChar char="•"/>
            </a:pPr>
            <a:endParaRPr lang="en-US" sz="2000" dirty="0">
              <a:highlight>
                <a:srgbClr val="FFFF00"/>
              </a:highlight>
              <a:latin typeface="Arial" panose="020B0604020202020204" pitchFamily="34" charset="0"/>
              <a:cs typeface="Arial" panose="020B0604020202020204" pitchFamily="34" charset="0"/>
            </a:endParaRPr>
          </a:p>
          <a:p>
            <a:endParaRPr lang="en-US" sz="2000" dirty="0">
              <a:highlight>
                <a:srgbClr val="FFFF00"/>
              </a:highlight>
              <a:latin typeface="Arial" panose="020B0604020202020204" pitchFamily="34" charset="0"/>
              <a:cs typeface="Arial" panose="020B0604020202020204" pitchFamily="34" charset="0"/>
            </a:endParaRPr>
          </a:p>
        </p:txBody>
      </p:sp>
      <p:sp>
        <p:nvSpPr>
          <p:cNvPr id="4" name="Slide Number Placeholder 11">
            <a:extLst>
              <a:ext uri="{FF2B5EF4-FFF2-40B4-BE49-F238E27FC236}">
                <a16:creationId xmlns:a16="http://schemas.microsoft.com/office/drawing/2014/main" id="{421C77E1-3043-338B-8C65-69BF13A4639C}"/>
              </a:ext>
            </a:extLst>
          </p:cNvPr>
          <p:cNvSpPr>
            <a:spLocks noGrp="1"/>
          </p:cNvSpPr>
          <p:nvPr>
            <p:ph type="sldNum" sz="quarter" idx="12"/>
          </p:nvPr>
        </p:nvSpPr>
        <p:spPr>
          <a:xfrm>
            <a:off x="11675327" y="6422267"/>
            <a:ext cx="393439" cy="435733"/>
          </a:xfrm>
        </p:spPr>
        <p:txBody>
          <a:bodyPr/>
          <a:lstStyle/>
          <a:p>
            <a:fld id="{F42DC2AF-CF6E-479B-BA69-71B6698E418A}" type="slidenum">
              <a:rPr lang="en-US" smtClean="0">
                <a:solidFill>
                  <a:schemeClr val="bg1">
                    <a:lumMod val="50000"/>
                  </a:schemeClr>
                </a:solidFill>
                <a:latin typeface="Arial" panose="020B0604020202020204" pitchFamily="34" charset="0"/>
                <a:cs typeface="Arial" panose="020B0604020202020204" pitchFamily="34" charset="0"/>
              </a:rPr>
              <a:pPr/>
              <a:t>12</a:t>
            </a:fld>
            <a:endParaRPr lang="en-US" dirty="0">
              <a:solidFill>
                <a:schemeClr val="bg1">
                  <a:lumMod val="50000"/>
                </a:schemeClr>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623EE4A-85D9-1761-CD75-1DA0D9CE046F}"/>
              </a:ext>
            </a:extLst>
          </p:cNvPr>
          <p:cNvSpPr txBox="1"/>
          <p:nvPr/>
        </p:nvSpPr>
        <p:spPr>
          <a:xfrm>
            <a:off x="993593" y="234216"/>
            <a:ext cx="10272964" cy="664387"/>
          </a:xfrm>
          <a:prstGeom prst="rect">
            <a:avLst/>
          </a:prstGeom>
        </p:spPr>
        <p:txBody>
          <a:bodyPr vert="horz" lIns="91440" tIns="45720" rIns="91440" bIns="45720" rtlCol="0" anchor="ctr">
            <a:normAutofit/>
          </a:bodyPr>
          <a:lstStyle/>
          <a:p>
            <a:pPr algn="ctr">
              <a:lnSpc>
                <a:spcPct val="90000"/>
              </a:lnSpc>
              <a:spcAft>
                <a:spcPts val="600"/>
              </a:spcAft>
            </a:pPr>
            <a:r>
              <a:rPr lang="en-US" sz="3200" dirty="0">
                <a:latin typeface="Arial" panose="020B0604020202020204" pitchFamily="34" charset="0"/>
                <a:cs typeface="Arial" panose="020B0604020202020204" pitchFamily="34" charset="0"/>
              </a:rPr>
              <a:t>Tell us more about the </a:t>
            </a:r>
            <a:r>
              <a:rPr lang="en-US" sz="3200" b="1" i="1" dirty="0">
                <a:latin typeface="Arial" panose="020B0604020202020204" pitchFamily="34" charset="0"/>
                <a:cs typeface="Arial" panose="020B0604020202020204" pitchFamily="34" charset="0"/>
              </a:rPr>
              <a:t>housing options</a:t>
            </a:r>
            <a:r>
              <a:rPr lang="en-US"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0625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8A47FC-5CD5-0FD9-3E2E-0185D8072E5E}"/>
              </a:ext>
            </a:extLst>
          </p:cNvPr>
          <p:cNvSpPr txBox="1"/>
          <p:nvPr/>
        </p:nvSpPr>
        <p:spPr>
          <a:xfrm>
            <a:off x="1856677" y="278401"/>
            <a:ext cx="8478643" cy="590931"/>
          </a:xfrm>
          <a:prstGeom prst="rect">
            <a:avLst/>
          </a:prstGeom>
          <a:noFill/>
        </p:spPr>
        <p:txBody>
          <a:bodyPr wrap="square">
            <a:spAutoFit/>
          </a:bodyPr>
          <a:lstStyle/>
          <a:p>
            <a:pPr algn="ctr">
              <a:lnSpc>
                <a:spcPct val="90000"/>
              </a:lnSpc>
              <a:spcAft>
                <a:spcPts val="600"/>
              </a:spcAft>
            </a:pPr>
            <a:r>
              <a:rPr lang="en-US" sz="3600" dirty="0">
                <a:latin typeface="Arial" panose="020B0604020202020204" pitchFamily="34" charset="0"/>
                <a:cs typeface="Arial" panose="020B0604020202020204" pitchFamily="34" charset="0"/>
              </a:rPr>
              <a:t>The County’s thoughts on </a:t>
            </a:r>
            <a:r>
              <a:rPr lang="en-US" sz="3600" b="1" i="1" dirty="0">
                <a:latin typeface="Arial" panose="020B0604020202020204" pitchFamily="34" charset="0"/>
                <a:cs typeface="Arial" panose="020B0604020202020204" pitchFamily="34" charset="0"/>
              </a:rPr>
              <a:t>signs</a:t>
            </a:r>
            <a:r>
              <a:rPr lang="en-US" sz="3600" dirty="0">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96493D81-546E-F49F-59F6-C34B9DE8B829}"/>
              </a:ext>
            </a:extLst>
          </p:cNvPr>
          <p:cNvSpPr txBox="1"/>
          <p:nvPr/>
        </p:nvSpPr>
        <p:spPr>
          <a:xfrm>
            <a:off x="4071912" y="1203972"/>
            <a:ext cx="3926214" cy="646331"/>
          </a:xfrm>
          <a:prstGeom prst="rect">
            <a:avLst/>
          </a:prstGeom>
          <a:noFill/>
        </p:spPr>
        <p:txBody>
          <a:bodyPr wrap="square">
            <a:spAutoFit/>
          </a:bodyPr>
          <a:lstStyle/>
          <a:p>
            <a:pPr algn="ctr">
              <a:lnSpc>
                <a:spcPct val="90000"/>
              </a:lnSpc>
              <a:spcAft>
                <a:spcPts val="600"/>
              </a:spcAft>
            </a:pPr>
            <a:r>
              <a:rPr lang="en-US" sz="2000" dirty="0">
                <a:latin typeface="Arial" panose="020B0604020202020204" pitchFamily="34" charset="0"/>
                <a:cs typeface="Arial" panose="020B0604020202020204" pitchFamily="34" charset="0"/>
              </a:rPr>
              <a:t>Do you think the County should </a:t>
            </a:r>
            <a:r>
              <a:rPr lang="en-US" sz="2000" b="1" dirty="0">
                <a:latin typeface="Arial" panose="020B0604020202020204" pitchFamily="34" charset="0"/>
                <a:cs typeface="Arial" panose="020B0604020202020204" pitchFamily="34" charset="0"/>
              </a:rPr>
              <a:t>further regulate </a:t>
            </a:r>
            <a:r>
              <a:rPr lang="en-US" sz="2000" dirty="0">
                <a:latin typeface="Arial" panose="020B0604020202020204" pitchFamily="34" charset="0"/>
                <a:cs typeface="Arial" panose="020B0604020202020204" pitchFamily="34" charset="0"/>
              </a:rPr>
              <a:t>signs?</a:t>
            </a:r>
          </a:p>
        </p:txBody>
      </p:sp>
      <p:sp>
        <p:nvSpPr>
          <p:cNvPr id="7" name="TextBox 6">
            <a:extLst>
              <a:ext uri="{FF2B5EF4-FFF2-40B4-BE49-F238E27FC236}">
                <a16:creationId xmlns:a16="http://schemas.microsoft.com/office/drawing/2014/main" id="{D1B30D07-D922-0557-69B5-5562B894E20D}"/>
              </a:ext>
            </a:extLst>
          </p:cNvPr>
          <p:cNvSpPr txBox="1"/>
          <p:nvPr/>
        </p:nvSpPr>
        <p:spPr>
          <a:xfrm>
            <a:off x="161692" y="1531730"/>
            <a:ext cx="3926214" cy="369332"/>
          </a:xfrm>
          <a:prstGeom prst="rect">
            <a:avLst/>
          </a:prstGeom>
          <a:noFill/>
        </p:spPr>
        <p:txBody>
          <a:bodyPr wrap="square">
            <a:spAutoFit/>
          </a:bodyPr>
          <a:lstStyle/>
          <a:p>
            <a:pPr>
              <a:lnSpc>
                <a:spcPct val="90000"/>
              </a:lnSpc>
              <a:spcAft>
                <a:spcPts val="600"/>
              </a:spcAft>
            </a:pPr>
            <a:r>
              <a:rPr lang="en-US" sz="2000" dirty="0">
                <a:latin typeface="Arial" panose="020B0604020202020204" pitchFamily="34" charset="0"/>
                <a:cs typeface="Arial" panose="020B0604020202020204" pitchFamily="34" charset="0"/>
              </a:rPr>
              <a:t>What type of sign do you </a:t>
            </a:r>
            <a:r>
              <a:rPr lang="en-US" sz="2000" b="1" dirty="0">
                <a:latin typeface="Arial" panose="020B0604020202020204" pitchFamily="34" charset="0"/>
                <a:cs typeface="Arial" panose="020B0604020202020204" pitchFamily="34" charset="0"/>
              </a:rPr>
              <a:t>prefer?</a:t>
            </a:r>
          </a:p>
        </p:txBody>
      </p:sp>
      <p:sp>
        <p:nvSpPr>
          <p:cNvPr id="8" name="TextBox 7">
            <a:extLst>
              <a:ext uri="{FF2B5EF4-FFF2-40B4-BE49-F238E27FC236}">
                <a16:creationId xmlns:a16="http://schemas.microsoft.com/office/drawing/2014/main" id="{6A91620D-55FD-17F6-06A2-4950286CC611}"/>
              </a:ext>
            </a:extLst>
          </p:cNvPr>
          <p:cNvSpPr txBox="1"/>
          <p:nvPr/>
        </p:nvSpPr>
        <p:spPr>
          <a:xfrm>
            <a:off x="8104093" y="1531730"/>
            <a:ext cx="4087907" cy="369332"/>
          </a:xfrm>
          <a:prstGeom prst="rect">
            <a:avLst/>
          </a:prstGeom>
          <a:noFill/>
        </p:spPr>
        <p:txBody>
          <a:bodyPr wrap="square">
            <a:spAutoFit/>
          </a:bodyPr>
          <a:lstStyle/>
          <a:p>
            <a:pPr>
              <a:lnSpc>
                <a:spcPct val="90000"/>
              </a:lnSpc>
              <a:spcAft>
                <a:spcPts val="600"/>
              </a:spcAft>
            </a:pPr>
            <a:r>
              <a:rPr lang="en-US" sz="2000" dirty="0">
                <a:latin typeface="Arial" panose="020B0604020202020204" pitchFamily="34" charset="0"/>
                <a:cs typeface="Arial" panose="020B0604020202020204" pitchFamily="34" charset="0"/>
              </a:rPr>
              <a:t>What type of sign do you </a:t>
            </a:r>
            <a:r>
              <a:rPr lang="en-US" sz="2000" b="1" dirty="0">
                <a:latin typeface="Arial" panose="020B0604020202020204" pitchFamily="34" charset="0"/>
                <a:cs typeface="Arial" panose="020B0604020202020204" pitchFamily="34" charset="0"/>
              </a:rPr>
              <a:t>dislike?</a:t>
            </a:r>
          </a:p>
        </p:txBody>
      </p:sp>
      <p:pic>
        <p:nvPicPr>
          <p:cNvPr id="12" name="Picture 11">
            <a:extLst>
              <a:ext uri="{FF2B5EF4-FFF2-40B4-BE49-F238E27FC236}">
                <a16:creationId xmlns:a16="http://schemas.microsoft.com/office/drawing/2014/main" id="{824736B0-73CF-CA11-38DB-FF67E2424FF1}"/>
              </a:ext>
            </a:extLst>
          </p:cNvPr>
          <p:cNvPicPr>
            <a:picLocks noChangeAspect="1"/>
          </p:cNvPicPr>
          <p:nvPr/>
        </p:nvPicPr>
        <p:blipFill>
          <a:blip r:embed="rId2"/>
          <a:stretch>
            <a:fillRect/>
          </a:stretch>
        </p:blipFill>
        <p:spPr>
          <a:xfrm>
            <a:off x="4688703" y="1998012"/>
            <a:ext cx="2814592" cy="2829138"/>
          </a:xfrm>
          <a:prstGeom prst="rect">
            <a:avLst/>
          </a:prstGeom>
        </p:spPr>
      </p:pic>
      <p:pic>
        <p:nvPicPr>
          <p:cNvPr id="14" name="Picture 13">
            <a:extLst>
              <a:ext uri="{FF2B5EF4-FFF2-40B4-BE49-F238E27FC236}">
                <a16:creationId xmlns:a16="http://schemas.microsoft.com/office/drawing/2014/main" id="{DFC803BC-73C0-93DC-C5D4-93CAF73C5345}"/>
              </a:ext>
            </a:extLst>
          </p:cNvPr>
          <p:cNvPicPr>
            <a:picLocks noChangeAspect="1"/>
          </p:cNvPicPr>
          <p:nvPr/>
        </p:nvPicPr>
        <p:blipFill>
          <a:blip r:embed="rId3"/>
          <a:stretch>
            <a:fillRect/>
          </a:stretch>
        </p:blipFill>
        <p:spPr>
          <a:xfrm>
            <a:off x="5327429" y="5102271"/>
            <a:ext cx="1028844" cy="1371791"/>
          </a:xfrm>
          <a:prstGeom prst="rect">
            <a:avLst/>
          </a:prstGeom>
        </p:spPr>
      </p:pic>
      <p:sp>
        <p:nvSpPr>
          <p:cNvPr id="15" name="TextBox 14">
            <a:extLst>
              <a:ext uri="{FF2B5EF4-FFF2-40B4-BE49-F238E27FC236}">
                <a16:creationId xmlns:a16="http://schemas.microsoft.com/office/drawing/2014/main" id="{F1D9E12F-3330-51B5-9282-F6CEC73FE0C6}"/>
              </a:ext>
            </a:extLst>
          </p:cNvPr>
          <p:cNvSpPr txBox="1"/>
          <p:nvPr/>
        </p:nvSpPr>
        <p:spPr>
          <a:xfrm>
            <a:off x="6424348" y="5102271"/>
            <a:ext cx="512956" cy="147732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63</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61</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49</a:t>
            </a:r>
          </a:p>
        </p:txBody>
      </p:sp>
      <p:cxnSp>
        <p:nvCxnSpPr>
          <p:cNvPr id="33" name="Straight Connector 32">
            <a:extLst>
              <a:ext uri="{FF2B5EF4-FFF2-40B4-BE49-F238E27FC236}">
                <a16:creationId xmlns:a16="http://schemas.microsoft.com/office/drawing/2014/main" id="{13728A28-B7C9-8399-DE31-8F1E2F5F3A6D}"/>
              </a:ext>
            </a:extLst>
          </p:cNvPr>
          <p:cNvCxnSpPr>
            <a:cxnSpLocks/>
          </p:cNvCxnSpPr>
          <p:nvPr/>
        </p:nvCxnSpPr>
        <p:spPr>
          <a:xfrm>
            <a:off x="233554" y="1077476"/>
            <a:ext cx="11384705" cy="0"/>
          </a:xfrm>
          <a:prstGeom prst="line">
            <a:avLst/>
          </a:prstGeom>
          <a:ln w="38100">
            <a:solidFill>
              <a:srgbClr val="516E36"/>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2FD452F-00B5-FF16-BA9C-5FE675C53FCE}"/>
              </a:ext>
            </a:extLst>
          </p:cNvPr>
          <p:cNvSpPr txBox="1"/>
          <p:nvPr/>
        </p:nvSpPr>
        <p:spPr>
          <a:xfrm>
            <a:off x="342667" y="2274849"/>
            <a:ext cx="3518209" cy="3699474"/>
          </a:xfrm>
          <a:prstGeom prst="rect">
            <a:avLst/>
          </a:prstGeom>
          <a:noFill/>
        </p:spPr>
        <p:txBody>
          <a:bodyPr wrap="square" rtlCol="0">
            <a:spAutoFit/>
          </a:bodyPr>
          <a:lstStyle/>
          <a:p>
            <a:pPr marL="342900" indent="-342900">
              <a:lnSpc>
                <a:spcPct val="200000"/>
              </a:lnSpc>
              <a:buFont typeface="+mj-lt"/>
              <a:buAutoNum type="arabicPeriod"/>
            </a:pPr>
            <a:r>
              <a:rPr lang="en-US" sz="2000" dirty="0">
                <a:latin typeface="Arial" panose="020B0604020202020204" pitchFamily="34" charset="0"/>
                <a:cs typeface="Arial" panose="020B0604020202020204" pitchFamily="34" charset="0"/>
              </a:rPr>
              <a:t>Wall Sign: 22.73%</a:t>
            </a:r>
          </a:p>
          <a:p>
            <a:pPr marL="342900" indent="-342900">
              <a:lnSpc>
                <a:spcPct val="200000"/>
              </a:lnSpc>
              <a:buFont typeface="+mj-lt"/>
              <a:buAutoNum type="arabicPeriod"/>
            </a:pPr>
            <a:r>
              <a:rPr lang="en-US" sz="2000" dirty="0">
                <a:latin typeface="Arial" panose="020B0604020202020204" pitchFamily="34" charset="0"/>
                <a:cs typeface="Arial" panose="020B0604020202020204" pitchFamily="34" charset="0"/>
              </a:rPr>
              <a:t>Monument Sign: 21.02%</a:t>
            </a:r>
          </a:p>
          <a:p>
            <a:pPr marL="342900" indent="-342900">
              <a:lnSpc>
                <a:spcPct val="200000"/>
              </a:lnSpc>
              <a:buFont typeface="+mj-lt"/>
              <a:buAutoNum type="arabicPeriod"/>
            </a:pPr>
            <a:r>
              <a:rPr lang="en-US" sz="2000" dirty="0">
                <a:latin typeface="Arial" panose="020B0604020202020204" pitchFamily="34" charset="0"/>
                <a:cs typeface="Arial" panose="020B0604020202020204" pitchFamily="34" charset="0"/>
              </a:rPr>
              <a:t>Digital Sign: 8.52%</a:t>
            </a:r>
          </a:p>
          <a:p>
            <a:pPr marL="342900" indent="-342900">
              <a:lnSpc>
                <a:spcPct val="200000"/>
              </a:lnSpc>
              <a:buFont typeface="+mj-lt"/>
              <a:buAutoNum type="arabicPeriod"/>
            </a:pPr>
            <a:r>
              <a:rPr lang="en-US" sz="2000" dirty="0">
                <a:latin typeface="Arial" panose="020B0604020202020204" pitchFamily="34" charset="0"/>
                <a:cs typeface="Arial" panose="020B0604020202020204" pitchFamily="34" charset="0"/>
              </a:rPr>
              <a:t>Temporary Sign: 7.39%</a:t>
            </a:r>
          </a:p>
          <a:p>
            <a:pPr marL="342900" indent="-342900">
              <a:lnSpc>
                <a:spcPct val="200000"/>
              </a:lnSpc>
              <a:buFont typeface="+mj-lt"/>
              <a:buAutoNum type="arabicPeriod"/>
            </a:pPr>
            <a:r>
              <a:rPr lang="en-US" sz="2000" dirty="0">
                <a:latin typeface="Arial" panose="020B0604020202020204" pitchFamily="34" charset="0"/>
                <a:cs typeface="Arial" panose="020B0604020202020204" pitchFamily="34" charset="0"/>
              </a:rPr>
              <a:t>Pole Sign: 5.68%</a:t>
            </a:r>
          </a:p>
          <a:p>
            <a:pPr marL="342900" indent="-342900">
              <a:lnSpc>
                <a:spcPct val="200000"/>
              </a:lnSpc>
              <a:buFont typeface="+mj-lt"/>
              <a:buAutoNum type="arabicPeriod"/>
            </a:pPr>
            <a:r>
              <a:rPr lang="en-US" sz="2000" dirty="0">
                <a:latin typeface="Arial" panose="020B0604020202020204" pitchFamily="34" charset="0"/>
                <a:cs typeface="Arial" panose="020B0604020202020204" pitchFamily="34" charset="0"/>
              </a:rPr>
              <a:t>Billboard Sign: 5.11%</a:t>
            </a:r>
          </a:p>
        </p:txBody>
      </p:sp>
      <p:sp>
        <p:nvSpPr>
          <p:cNvPr id="36" name="TextBox 35">
            <a:extLst>
              <a:ext uri="{FF2B5EF4-FFF2-40B4-BE49-F238E27FC236}">
                <a16:creationId xmlns:a16="http://schemas.microsoft.com/office/drawing/2014/main" id="{75BF21BF-667F-1DAA-1AD2-5A7F4AE787B0}"/>
              </a:ext>
            </a:extLst>
          </p:cNvPr>
          <p:cNvSpPr txBox="1"/>
          <p:nvPr/>
        </p:nvSpPr>
        <p:spPr>
          <a:xfrm>
            <a:off x="8512099" y="2274849"/>
            <a:ext cx="3518209" cy="3690177"/>
          </a:xfrm>
          <a:prstGeom prst="rect">
            <a:avLst/>
          </a:prstGeom>
          <a:noFill/>
        </p:spPr>
        <p:txBody>
          <a:bodyPr wrap="square" rtlCol="0">
            <a:spAutoFit/>
          </a:bodyPr>
          <a:lstStyle/>
          <a:p>
            <a:pPr marL="342900" indent="-342900">
              <a:lnSpc>
                <a:spcPct val="200000"/>
              </a:lnSpc>
              <a:buFont typeface="+mj-lt"/>
              <a:buAutoNum type="arabicPeriod"/>
            </a:pPr>
            <a:r>
              <a:rPr lang="en-US" sz="2000" dirty="0">
                <a:latin typeface="Arial" panose="020B0604020202020204" pitchFamily="34" charset="0"/>
                <a:cs typeface="Arial" panose="020B0604020202020204" pitchFamily="34" charset="0"/>
              </a:rPr>
              <a:t>Billboard Sign: 27.27%</a:t>
            </a:r>
          </a:p>
          <a:p>
            <a:pPr marL="342900" indent="-342900">
              <a:lnSpc>
                <a:spcPct val="200000"/>
              </a:lnSpc>
              <a:buFont typeface="+mj-lt"/>
              <a:buAutoNum type="arabicPeriod"/>
            </a:pPr>
            <a:r>
              <a:rPr lang="en-US" sz="2000" dirty="0">
                <a:latin typeface="Arial" panose="020B0604020202020204" pitchFamily="34" charset="0"/>
                <a:cs typeface="Arial" panose="020B0604020202020204" pitchFamily="34" charset="0"/>
              </a:rPr>
              <a:t>Pole Sign: 19.89%</a:t>
            </a:r>
          </a:p>
          <a:p>
            <a:pPr marL="342900" indent="-342900">
              <a:lnSpc>
                <a:spcPct val="200000"/>
              </a:lnSpc>
              <a:buFont typeface="+mj-lt"/>
              <a:buAutoNum type="arabicPeriod"/>
            </a:pPr>
            <a:r>
              <a:rPr lang="en-US" sz="2000" dirty="0">
                <a:latin typeface="Arial" panose="020B0604020202020204" pitchFamily="34" charset="0"/>
                <a:cs typeface="Arial" panose="020B0604020202020204" pitchFamily="34" charset="0"/>
              </a:rPr>
              <a:t>Digital Sign: 15.91%</a:t>
            </a:r>
          </a:p>
          <a:p>
            <a:pPr marL="342900" indent="-342900">
              <a:lnSpc>
                <a:spcPct val="200000"/>
              </a:lnSpc>
              <a:buFont typeface="+mj-lt"/>
              <a:buAutoNum type="arabicPeriod"/>
            </a:pPr>
            <a:r>
              <a:rPr lang="en-US" sz="2000" dirty="0">
                <a:latin typeface="Arial" panose="020B0604020202020204" pitchFamily="34" charset="0"/>
                <a:cs typeface="Arial" panose="020B0604020202020204" pitchFamily="34" charset="0"/>
              </a:rPr>
              <a:t>Temporary Sign: 14.77%</a:t>
            </a:r>
          </a:p>
          <a:p>
            <a:pPr marL="342900" indent="-342900">
              <a:lnSpc>
                <a:spcPct val="200000"/>
              </a:lnSpc>
              <a:buFont typeface="+mj-lt"/>
              <a:buAutoNum type="arabicPeriod"/>
            </a:pPr>
            <a:r>
              <a:rPr lang="en-US" sz="2000" dirty="0">
                <a:latin typeface="Arial" panose="020B0604020202020204" pitchFamily="34" charset="0"/>
                <a:cs typeface="Arial" panose="020B0604020202020204" pitchFamily="34" charset="0"/>
              </a:rPr>
              <a:t>Wall Sign: 5.11%</a:t>
            </a:r>
          </a:p>
          <a:p>
            <a:pPr marL="342900" indent="-342900">
              <a:lnSpc>
                <a:spcPct val="200000"/>
              </a:lnSpc>
              <a:buFont typeface="+mj-lt"/>
              <a:buAutoNum type="arabicPeriod"/>
            </a:pPr>
            <a:r>
              <a:rPr lang="en-US" sz="2000" dirty="0">
                <a:latin typeface="Arial" panose="020B0604020202020204" pitchFamily="34" charset="0"/>
                <a:cs typeface="Arial" panose="020B0604020202020204" pitchFamily="34" charset="0"/>
              </a:rPr>
              <a:t>Monument Sign: 3.41%</a:t>
            </a:r>
          </a:p>
        </p:txBody>
      </p:sp>
      <p:pic>
        <p:nvPicPr>
          <p:cNvPr id="37" name="Picture 36" descr="A logo with a map in the center&#10;&#10;AI-generated content may be incorrect.">
            <a:extLst>
              <a:ext uri="{FF2B5EF4-FFF2-40B4-BE49-F238E27FC236}">
                <a16:creationId xmlns:a16="http://schemas.microsoft.com/office/drawing/2014/main" id="{D73F24D4-607C-701C-588B-0A67DF99E94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18751" y="29029"/>
            <a:ext cx="902813" cy="923331"/>
          </a:xfrm>
          <a:prstGeom prst="rect">
            <a:avLst/>
          </a:prstGeom>
        </p:spPr>
      </p:pic>
      <p:pic>
        <p:nvPicPr>
          <p:cNvPr id="38" name="Picture 37" descr="A close-up of a logo&#10;&#10;AI-generated content may be incorrect.">
            <a:extLst>
              <a:ext uri="{FF2B5EF4-FFF2-40B4-BE49-F238E27FC236}">
                <a16:creationId xmlns:a16="http://schemas.microsoft.com/office/drawing/2014/main" id="{159ADD44-E073-5A8B-838F-823AAFFF44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1692" y="6427149"/>
            <a:ext cx="1031966" cy="304899"/>
          </a:xfrm>
          <a:prstGeom prst="rect">
            <a:avLst/>
          </a:prstGeom>
        </p:spPr>
      </p:pic>
      <p:sp>
        <p:nvSpPr>
          <p:cNvPr id="3" name="Rectangle: Rounded Corners 2">
            <a:extLst>
              <a:ext uri="{FF2B5EF4-FFF2-40B4-BE49-F238E27FC236}">
                <a16:creationId xmlns:a16="http://schemas.microsoft.com/office/drawing/2014/main" id="{B4B43254-4C1F-B8A8-C6ED-0F5B57013637}"/>
              </a:ext>
            </a:extLst>
          </p:cNvPr>
          <p:cNvSpPr/>
          <p:nvPr/>
        </p:nvSpPr>
        <p:spPr>
          <a:xfrm>
            <a:off x="342667" y="2420471"/>
            <a:ext cx="3337232" cy="494851"/>
          </a:xfrm>
          <a:prstGeom prst="roundRect">
            <a:avLst/>
          </a:prstGeom>
          <a:solidFill>
            <a:srgbClr val="6E954A">
              <a:alpha val="25098"/>
            </a:srgbClr>
          </a:solidFill>
          <a:ln w="57150">
            <a:solidFill>
              <a:srgbClr val="516E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8C546F87-19AA-AE39-C718-61541A4059E0}"/>
              </a:ext>
            </a:extLst>
          </p:cNvPr>
          <p:cNvSpPr/>
          <p:nvPr/>
        </p:nvSpPr>
        <p:spPr>
          <a:xfrm>
            <a:off x="342666" y="3050617"/>
            <a:ext cx="3337233" cy="494851"/>
          </a:xfrm>
          <a:prstGeom prst="roundRect">
            <a:avLst/>
          </a:prstGeom>
          <a:solidFill>
            <a:srgbClr val="6E954A">
              <a:alpha val="25098"/>
            </a:srgbClr>
          </a:solidFill>
          <a:ln w="57150">
            <a:solidFill>
              <a:srgbClr val="516E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3685EC13-C79C-3AB7-9844-86477ABCCDA0}"/>
              </a:ext>
            </a:extLst>
          </p:cNvPr>
          <p:cNvSpPr/>
          <p:nvPr/>
        </p:nvSpPr>
        <p:spPr>
          <a:xfrm>
            <a:off x="8512099" y="2420471"/>
            <a:ext cx="3106160" cy="494851"/>
          </a:xfrm>
          <a:prstGeom prst="roundRect">
            <a:avLst/>
          </a:prstGeom>
          <a:solidFill>
            <a:srgbClr val="FF0000">
              <a:alpha val="25098"/>
            </a:srgbClr>
          </a:solid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D0876B6-53EC-8150-1AC2-99811CF1A39A}"/>
              </a:ext>
            </a:extLst>
          </p:cNvPr>
          <p:cNvSpPr/>
          <p:nvPr/>
        </p:nvSpPr>
        <p:spPr>
          <a:xfrm>
            <a:off x="8512099" y="3060944"/>
            <a:ext cx="3106160" cy="494851"/>
          </a:xfrm>
          <a:prstGeom prst="roundRect">
            <a:avLst/>
          </a:prstGeom>
          <a:solidFill>
            <a:srgbClr val="FF0000">
              <a:alpha val="25098"/>
            </a:srgbClr>
          </a:solid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1">
            <a:extLst>
              <a:ext uri="{FF2B5EF4-FFF2-40B4-BE49-F238E27FC236}">
                <a16:creationId xmlns:a16="http://schemas.microsoft.com/office/drawing/2014/main" id="{CCDE75C4-6D44-E2FC-9517-5A3A350B4EE7}"/>
              </a:ext>
            </a:extLst>
          </p:cNvPr>
          <p:cNvSpPr>
            <a:spLocks noGrp="1"/>
          </p:cNvSpPr>
          <p:nvPr>
            <p:ph type="sldNum" sz="quarter" idx="12"/>
          </p:nvPr>
        </p:nvSpPr>
        <p:spPr>
          <a:xfrm>
            <a:off x="11717079" y="6422267"/>
            <a:ext cx="351687" cy="365125"/>
          </a:xfrm>
        </p:spPr>
        <p:txBody>
          <a:bodyPr/>
          <a:lstStyle/>
          <a:p>
            <a:fld id="{F42DC2AF-CF6E-479B-BA69-71B6698E418A}" type="slidenum">
              <a:rPr lang="en-US" smtClean="0">
                <a:solidFill>
                  <a:schemeClr val="bg1">
                    <a:lumMod val="50000"/>
                  </a:schemeClr>
                </a:solidFill>
                <a:latin typeface="Arial" panose="020B0604020202020204" pitchFamily="34" charset="0"/>
                <a:cs typeface="Arial" panose="020B0604020202020204" pitchFamily="34" charset="0"/>
              </a:rPr>
              <a:pPr/>
              <a:t>13</a:t>
            </a:fld>
            <a:endParaRPr lang="en-US"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7914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1AC10-4303-B351-A85F-F72CF55353A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C0181B1-FBB3-4F49-0705-2410FB838EB2}"/>
              </a:ext>
            </a:extLst>
          </p:cNvPr>
          <p:cNvSpPr txBox="1"/>
          <p:nvPr/>
        </p:nvSpPr>
        <p:spPr>
          <a:xfrm>
            <a:off x="1753071" y="376975"/>
            <a:ext cx="8177560" cy="590931"/>
          </a:xfrm>
          <a:prstGeom prst="rect">
            <a:avLst/>
          </a:prstGeom>
          <a:noFill/>
        </p:spPr>
        <p:txBody>
          <a:bodyPr wrap="square">
            <a:spAutoFit/>
          </a:bodyPr>
          <a:lstStyle/>
          <a:p>
            <a:pPr algn="ctr">
              <a:lnSpc>
                <a:spcPct val="90000"/>
              </a:lnSpc>
              <a:spcAft>
                <a:spcPts val="600"/>
              </a:spcAft>
            </a:pPr>
            <a:r>
              <a:rPr lang="en-US" sz="3600" dirty="0">
                <a:latin typeface="Arial" panose="020B0604020202020204" pitchFamily="34" charset="0"/>
                <a:cs typeface="Arial" panose="020B0604020202020204" pitchFamily="34" charset="0"/>
              </a:rPr>
              <a:t>The County’s thoughts on </a:t>
            </a:r>
            <a:r>
              <a:rPr lang="en-US" sz="3600" b="1" i="1" dirty="0">
                <a:latin typeface="Arial" panose="020B0604020202020204" pitchFamily="34" charset="0"/>
                <a:cs typeface="Arial" panose="020B0604020202020204" pitchFamily="34" charset="0"/>
              </a:rPr>
              <a:t>fences</a:t>
            </a:r>
            <a:r>
              <a:rPr lang="en-US" sz="3600" dirty="0">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B5E970E4-13F0-0F28-59F9-562CA6AED056}"/>
              </a:ext>
            </a:extLst>
          </p:cNvPr>
          <p:cNvSpPr txBox="1"/>
          <p:nvPr/>
        </p:nvSpPr>
        <p:spPr>
          <a:xfrm>
            <a:off x="4188909" y="1234215"/>
            <a:ext cx="4018939" cy="646331"/>
          </a:xfrm>
          <a:prstGeom prst="rect">
            <a:avLst/>
          </a:prstGeom>
          <a:noFill/>
        </p:spPr>
        <p:txBody>
          <a:bodyPr wrap="square">
            <a:spAutoFit/>
          </a:bodyPr>
          <a:lstStyle/>
          <a:p>
            <a:pPr algn="ctr">
              <a:lnSpc>
                <a:spcPct val="90000"/>
              </a:lnSpc>
              <a:spcAft>
                <a:spcPts val="600"/>
              </a:spcAft>
            </a:pPr>
            <a:r>
              <a:rPr lang="en-US" sz="2000" dirty="0">
                <a:latin typeface="Arial" panose="020B0604020202020204" pitchFamily="34" charset="0"/>
                <a:cs typeface="Arial" panose="020B0604020202020204" pitchFamily="34" charset="0"/>
              </a:rPr>
              <a:t>Do you think the County should </a:t>
            </a:r>
            <a:r>
              <a:rPr lang="en-US" sz="2000" b="1" dirty="0">
                <a:latin typeface="Arial" panose="020B0604020202020204" pitchFamily="34" charset="0"/>
                <a:cs typeface="Arial" panose="020B0604020202020204" pitchFamily="34" charset="0"/>
              </a:rPr>
              <a:t>further regulate</a:t>
            </a:r>
            <a:r>
              <a:rPr lang="en-US" sz="2000" dirty="0">
                <a:latin typeface="Arial" panose="020B0604020202020204" pitchFamily="34" charset="0"/>
                <a:cs typeface="Arial" panose="020B0604020202020204" pitchFamily="34" charset="0"/>
              </a:rPr>
              <a:t> fencing?</a:t>
            </a:r>
          </a:p>
        </p:txBody>
      </p:sp>
      <p:sp>
        <p:nvSpPr>
          <p:cNvPr id="7" name="TextBox 6">
            <a:extLst>
              <a:ext uri="{FF2B5EF4-FFF2-40B4-BE49-F238E27FC236}">
                <a16:creationId xmlns:a16="http://schemas.microsoft.com/office/drawing/2014/main" id="{C477AAC0-082E-753A-8806-9CDCE7F30772}"/>
              </a:ext>
            </a:extLst>
          </p:cNvPr>
          <p:cNvSpPr txBox="1"/>
          <p:nvPr/>
        </p:nvSpPr>
        <p:spPr>
          <a:xfrm>
            <a:off x="116623" y="1967763"/>
            <a:ext cx="4072286" cy="369332"/>
          </a:xfrm>
          <a:prstGeom prst="rect">
            <a:avLst/>
          </a:prstGeom>
          <a:noFill/>
        </p:spPr>
        <p:txBody>
          <a:bodyPr wrap="square">
            <a:spAutoFit/>
          </a:bodyPr>
          <a:lstStyle/>
          <a:p>
            <a:pPr>
              <a:lnSpc>
                <a:spcPct val="90000"/>
              </a:lnSpc>
              <a:spcAft>
                <a:spcPts val="600"/>
              </a:spcAft>
            </a:pPr>
            <a:r>
              <a:rPr lang="en-US" sz="2000" dirty="0">
                <a:latin typeface="Arial" panose="020B0604020202020204" pitchFamily="34" charset="0"/>
                <a:cs typeface="Arial" panose="020B0604020202020204" pitchFamily="34" charset="0"/>
              </a:rPr>
              <a:t>What type of fence do you </a:t>
            </a:r>
            <a:r>
              <a:rPr lang="en-US" sz="2000" b="1" dirty="0">
                <a:latin typeface="Arial" panose="020B0604020202020204" pitchFamily="34" charset="0"/>
                <a:cs typeface="Arial" panose="020B0604020202020204" pitchFamily="34" charset="0"/>
              </a:rPr>
              <a:t>prefer?</a:t>
            </a:r>
          </a:p>
        </p:txBody>
      </p:sp>
      <p:sp>
        <p:nvSpPr>
          <p:cNvPr id="8" name="TextBox 7">
            <a:extLst>
              <a:ext uri="{FF2B5EF4-FFF2-40B4-BE49-F238E27FC236}">
                <a16:creationId xmlns:a16="http://schemas.microsoft.com/office/drawing/2014/main" id="{E908E6F2-731E-BCE9-C2D4-E845D4B8DE57}"/>
              </a:ext>
            </a:extLst>
          </p:cNvPr>
          <p:cNvSpPr txBox="1"/>
          <p:nvPr/>
        </p:nvSpPr>
        <p:spPr>
          <a:xfrm>
            <a:off x="7855104" y="1953913"/>
            <a:ext cx="4336896" cy="369332"/>
          </a:xfrm>
          <a:prstGeom prst="rect">
            <a:avLst/>
          </a:prstGeom>
          <a:noFill/>
        </p:spPr>
        <p:txBody>
          <a:bodyPr wrap="square">
            <a:spAutoFit/>
          </a:bodyPr>
          <a:lstStyle/>
          <a:p>
            <a:pPr>
              <a:lnSpc>
                <a:spcPct val="90000"/>
              </a:lnSpc>
              <a:spcAft>
                <a:spcPts val="600"/>
              </a:spcAft>
            </a:pPr>
            <a:r>
              <a:rPr lang="en-US" sz="2000" dirty="0">
                <a:latin typeface="Arial" panose="020B0604020202020204" pitchFamily="34" charset="0"/>
                <a:cs typeface="Arial" panose="020B0604020202020204" pitchFamily="34" charset="0"/>
              </a:rPr>
              <a:t>What type of fence do you </a:t>
            </a:r>
            <a:r>
              <a:rPr lang="en-US" sz="2000" b="1" dirty="0">
                <a:latin typeface="Arial" panose="020B0604020202020204" pitchFamily="34" charset="0"/>
                <a:cs typeface="Arial" panose="020B0604020202020204" pitchFamily="34" charset="0"/>
              </a:rPr>
              <a:t>dislike?</a:t>
            </a:r>
          </a:p>
        </p:txBody>
      </p:sp>
      <p:pic>
        <p:nvPicPr>
          <p:cNvPr id="14" name="Picture 13">
            <a:extLst>
              <a:ext uri="{FF2B5EF4-FFF2-40B4-BE49-F238E27FC236}">
                <a16:creationId xmlns:a16="http://schemas.microsoft.com/office/drawing/2014/main" id="{408B183B-43DF-773C-1363-113510A339A5}"/>
              </a:ext>
            </a:extLst>
          </p:cNvPr>
          <p:cNvPicPr>
            <a:picLocks noChangeAspect="1"/>
          </p:cNvPicPr>
          <p:nvPr/>
        </p:nvPicPr>
        <p:blipFill>
          <a:blip r:embed="rId3"/>
          <a:stretch>
            <a:fillRect/>
          </a:stretch>
        </p:blipFill>
        <p:spPr>
          <a:xfrm>
            <a:off x="5327429" y="5102271"/>
            <a:ext cx="1028844" cy="1371791"/>
          </a:xfrm>
          <a:prstGeom prst="rect">
            <a:avLst/>
          </a:prstGeom>
        </p:spPr>
      </p:pic>
      <p:sp>
        <p:nvSpPr>
          <p:cNvPr id="15" name="TextBox 14">
            <a:extLst>
              <a:ext uri="{FF2B5EF4-FFF2-40B4-BE49-F238E27FC236}">
                <a16:creationId xmlns:a16="http://schemas.microsoft.com/office/drawing/2014/main" id="{08FAB343-5C71-46D2-3C61-F88ABA58056C}"/>
              </a:ext>
            </a:extLst>
          </p:cNvPr>
          <p:cNvSpPr txBox="1"/>
          <p:nvPr/>
        </p:nvSpPr>
        <p:spPr>
          <a:xfrm>
            <a:off x="6424348" y="5102271"/>
            <a:ext cx="512956" cy="1477328"/>
          </a:xfrm>
          <a:prstGeom prst="rect">
            <a:avLst/>
          </a:prstGeom>
          <a:noFill/>
        </p:spPr>
        <p:txBody>
          <a:bodyPr wrap="square" rtlCol="0">
            <a:spAutoFit/>
          </a:bodyPr>
          <a:lstStyle/>
          <a:p>
            <a:r>
              <a:rPr lang="en-US" dirty="0"/>
              <a:t>87</a:t>
            </a:r>
          </a:p>
          <a:p>
            <a:endParaRPr lang="en-US" dirty="0"/>
          </a:p>
          <a:p>
            <a:r>
              <a:rPr lang="en-US" dirty="0"/>
              <a:t>60</a:t>
            </a:r>
          </a:p>
          <a:p>
            <a:endParaRPr lang="en-US" dirty="0"/>
          </a:p>
          <a:p>
            <a:r>
              <a:rPr lang="en-US" dirty="0"/>
              <a:t>26</a:t>
            </a:r>
          </a:p>
        </p:txBody>
      </p:sp>
      <p:cxnSp>
        <p:nvCxnSpPr>
          <p:cNvPr id="33" name="Straight Connector 32">
            <a:extLst>
              <a:ext uri="{FF2B5EF4-FFF2-40B4-BE49-F238E27FC236}">
                <a16:creationId xmlns:a16="http://schemas.microsoft.com/office/drawing/2014/main" id="{49F471C3-AE6D-DD29-48CF-ED3835F3D72B}"/>
              </a:ext>
            </a:extLst>
          </p:cNvPr>
          <p:cNvCxnSpPr>
            <a:cxnSpLocks/>
          </p:cNvCxnSpPr>
          <p:nvPr/>
        </p:nvCxnSpPr>
        <p:spPr>
          <a:xfrm>
            <a:off x="342667" y="1088628"/>
            <a:ext cx="11384705" cy="0"/>
          </a:xfrm>
          <a:prstGeom prst="line">
            <a:avLst/>
          </a:prstGeom>
          <a:ln w="38100">
            <a:solidFill>
              <a:srgbClr val="516E36"/>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5DFA061-69C3-C5DB-BD6A-CFCABCFF756A}"/>
              </a:ext>
            </a:extLst>
          </p:cNvPr>
          <p:cNvPicPr>
            <a:picLocks noChangeAspect="1"/>
          </p:cNvPicPr>
          <p:nvPr/>
        </p:nvPicPr>
        <p:blipFill>
          <a:blip r:embed="rId4"/>
          <a:stretch>
            <a:fillRect/>
          </a:stretch>
        </p:blipFill>
        <p:spPr>
          <a:xfrm>
            <a:off x="4693816" y="2026133"/>
            <a:ext cx="2766267" cy="2809829"/>
          </a:xfrm>
          <a:prstGeom prst="rect">
            <a:avLst/>
          </a:prstGeom>
        </p:spPr>
      </p:pic>
      <p:sp>
        <p:nvSpPr>
          <p:cNvPr id="36" name="TextBox 35">
            <a:extLst>
              <a:ext uri="{FF2B5EF4-FFF2-40B4-BE49-F238E27FC236}">
                <a16:creationId xmlns:a16="http://schemas.microsoft.com/office/drawing/2014/main" id="{5B346900-5310-0744-8473-4516915528EF}"/>
              </a:ext>
            </a:extLst>
          </p:cNvPr>
          <p:cNvSpPr txBox="1"/>
          <p:nvPr/>
        </p:nvSpPr>
        <p:spPr>
          <a:xfrm>
            <a:off x="342667" y="2274849"/>
            <a:ext cx="3758108" cy="3690177"/>
          </a:xfrm>
          <a:prstGeom prst="rect">
            <a:avLst/>
          </a:prstGeom>
          <a:noFill/>
        </p:spPr>
        <p:txBody>
          <a:bodyPr wrap="square" rtlCol="0">
            <a:spAutoFit/>
          </a:bodyPr>
          <a:lstStyle/>
          <a:p>
            <a:pPr marL="342900" indent="-342900">
              <a:lnSpc>
                <a:spcPct val="200000"/>
              </a:lnSpc>
              <a:buFont typeface="+mj-lt"/>
              <a:buAutoNum type="arabicPeriod"/>
            </a:pPr>
            <a:r>
              <a:rPr lang="en-US" sz="2000" dirty="0">
                <a:latin typeface="Arial" panose="020B0604020202020204" pitchFamily="34" charset="0"/>
                <a:cs typeface="Arial" panose="020B0604020202020204" pitchFamily="34" charset="0"/>
              </a:rPr>
              <a:t>Wooden Fence: 9.66%</a:t>
            </a:r>
          </a:p>
          <a:p>
            <a:pPr marL="342900" indent="-342900">
              <a:lnSpc>
                <a:spcPct val="200000"/>
              </a:lnSpc>
              <a:buFont typeface="+mj-lt"/>
              <a:buAutoNum type="arabicPeriod"/>
            </a:pPr>
            <a:r>
              <a:rPr lang="en-US" sz="2000" dirty="0">
                <a:latin typeface="Arial" panose="020B0604020202020204" pitchFamily="34" charset="0"/>
                <a:cs typeface="Arial" panose="020B0604020202020204" pitchFamily="34" charset="0"/>
              </a:rPr>
              <a:t>Vinyl Fence: 8.52%</a:t>
            </a:r>
          </a:p>
          <a:p>
            <a:pPr marL="342900" indent="-342900">
              <a:lnSpc>
                <a:spcPct val="200000"/>
              </a:lnSpc>
              <a:buFont typeface="+mj-lt"/>
              <a:buAutoNum type="arabicPeriod"/>
            </a:pPr>
            <a:r>
              <a:rPr lang="en-US" sz="2000" dirty="0">
                <a:latin typeface="Arial" panose="020B0604020202020204" pitchFamily="34" charset="0"/>
                <a:cs typeface="Arial" panose="020B0604020202020204" pitchFamily="34" charset="0"/>
              </a:rPr>
              <a:t>Split Rail Fence: 8.52%</a:t>
            </a:r>
          </a:p>
          <a:p>
            <a:pPr marL="342900" indent="-342900">
              <a:lnSpc>
                <a:spcPct val="200000"/>
              </a:lnSpc>
              <a:buFont typeface="+mj-lt"/>
              <a:buAutoNum type="arabicPeriod"/>
            </a:pPr>
            <a:r>
              <a:rPr lang="en-US" sz="2000" dirty="0">
                <a:latin typeface="Arial" panose="020B0604020202020204" pitchFamily="34" charset="0"/>
                <a:cs typeface="Arial" panose="020B0604020202020204" pitchFamily="34" charset="0"/>
              </a:rPr>
              <a:t>Metal Fence: 7.39%</a:t>
            </a:r>
          </a:p>
          <a:p>
            <a:pPr marL="342900" indent="-342900">
              <a:lnSpc>
                <a:spcPct val="200000"/>
              </a:lnSpc>
              <a:buFont typeface="+mj-lt"/>
              <a:buAutoNum type="arabicPeriod"/>
            </a:pPr>
            <a:r>
              <a:rPr lang="en-US" sz="2000" dirty="0">
                <a:latin typeface="Arial" panose="020B0604020202020204" pitchFamily="34" charset="0"/>
                <a:cs typeface="Arial" panose="020B0604020202020204" pitchFamily="34" charset="0"/>
              </a:rPr>
              <a:t>Chain Link Fence: 3.98%</a:t>
            </a:r>
          </a:p>
          <a:p>
            <a:pPr marL="342900" indent="-342900">
              <a:lnSpc>
                <a:spcPct val="200000"/>
              </a:lnSpc>
              <a:buFont typeface="+mj-lt"/>
              <a:buAutoNum type="arabicPeriod"/>
            </a:pPr>
            <a:r>
              <a:rPr lang="en-US" sz="2000" dirty="0">
                <a:latin typeface="Arial" panose="020B0604020202020204" pitchFamily="34" charset="0"/>
                <a:cs typeface="Arial" panose="020B0604020202020204" pitchFamily="34" charset="0"/>
              </a:rPr>
              <a:t>Barbed Wire Fence: 0.57%</a:t>
            </a:r>
          </a:p>
        </p:txBody>
      </p:sp>
      <p:pic>
        <p:nvPicPr>
          <p:cNvPr id="38" name="Picture 37" descr="A logo with a map in the center&#10;&#10;AI-generated content may be incorrect.">
            <a:extLst>
              <a:ext uri="{FF2B5EF4-FFF2-40B4-BE49-F238E27FC236}">
                <a16:creationId xmlns:a16="http://schemas.microsoft.com/office/drawing/2014/main" id="{412F0458-5C89-9492-89A6-A2142714EE9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118751" y="29029"/>
            <a:ext cx="902813" cy="923331"/>
          </a:xfrm>
          <a:prstGeom prst="rect">
            <a:avLst/>
          </a:prstGeom>
        </p:spPr>
      </p:pic>
      <p:pic>
        <p:nvPicPr>
          <p:cNvPr id="39" name="Picture 38" descr="A close-up of a logo&#10;&#10;AI-generated content may be incorrect.">
            <a:extLst>
              <a:ext uri="{FF2B5EF4-FFF2-40B4-BE49-F238E27FC236}">
                <a16:creationId xmlns:a16="http://schemas.microsoft.com/office/drawing/2014/main" id="{3DFC33B3-435B-33E0-FA0B-CEF1FF13B3A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6623" y="6474062"/>
            <a:ext cx="1031966" cy="304899"/>
          </a:xfrm>
          <a:prstGeom prst="rect">
            <a:avLst/>
          </a:prstGeom>
        </p:spPr>
      </p:pic>
      <p:sp>
        <p:nvSpPr>
          <p:cNvPr id="40" name="TextBox 39">
            <a:extLst>
              <a:ext uri="{FF2B5EF4-FFF2-40B4-BE49-F238E27FC236}">
                <a16:creationId xmlns:a16="http://schemas.microsoft.com/office/drawing/2014/main" id="{E4101E9A-1342-A1A8-8A10-4B47F8247AF3}"/>
              </a:ext>
            </a:extLst>
          </p:cNvPr>
          <p:cNvSpPr txBox="1"/>
          <p:nvPr/>
        </p:nvSpPr>
        <p:spPr>
          <a:xfrm>
            <a:off x="8207848" y="2274848"/>
            <a:ext cx="3758108" cy="3690177"/>
          </a:xfrm>
          <a:prstGeom prst="rect">
            <a:avLst/>
          </a:prstGeom>
          <a:noFill/>
        </p:spPr>
        <p:txBody>
          <a:bodyPr wrap="square" rtlCol="0">
            <a:spAutoFit/>
          </a:bodyPr>
          <a:lstStyle/>
          <a:p>
            <a:pPr marL="342900" indent="-342900">
              <a:lnSpc>
                <a:spcPct val="200000"/>
              </a:lnSpc>
              <a:buFont typeface="+mj-lt"/>
              <a:buAutoNum type="arabicPeriod"/>
            </a:pPr>
            <a:r>
              <a:rPr lang="en-US" sz="2000" dirty="0">
                <a:latin typeface="Arial" panose="020B0604020202020204" pitchFamily="34" charset="0"/>
                <a:cs typeface="Arial" panose="020B0604020202020204" pitchFamily="34" charset="0"/>
              </a:rPr>
              <a:t>Barbed wire Fence: 13.07%</a:t>
            </a:r>
          </a:p>
          <a:p>
            <a:pPr marL="342900" indent="-342900">
              <a:lnSpc>
                <a:spcPct val="200000"/>
              </a:lnSpc>
              <a:buFont typeface="+mj-lt"/>
              <a:buAutoNum type="arabicPeriod"/>
            </a:pPr>
            <a:r>
              <a:rPr lang="en-US" sz="2000" dirty="0">
                <a:latin typeface="Arial" panose="020B0604020202020204" pitchFamily="34" charset="0"/>
                <a:cs typeface="Arial" panose="020B0604020202020204" pitchFamily="34" charset="0"/>
              </a:rPr>
              <a:t>Chain Link Fence: 5.11%</a:t>
            </a:r>
          </a:p>
          <a:p>
            <a:pPr marL="342900" indent="-342900">
              <a:lnSpc>
                <a:spcPct val="200000"/>
              </a:lnSpc>
              <a:buFont typeface="+mj-lt"/>
              <a:buAutoNum type="arabicPeriod"/>
            </a:pPr>
            <a:r>
              <a:rPr lang="en-US" sz="2000" dirty="0">
                <a:latin typeface="Arial" panose="020B0604020202020204" pitchFamily="34" charset="0"/>
                <a:cs typeface="Arial" panose="020B0604020202020204" pitchFamily="34" charset="0"/>
              </a:rPr>
              <a:t>Metal Fence: 2.84%</a:t>
            </a:r>
          </a:p>
          <a:p>
            <a:pPr marL="342900" indent="-342900">
              <a:lnSpc>
                <a:spcPct val="200000"/>
              </a:lnSpc>
              <a:buFont typeface="+mj-lt"/>
              <a:buAutoNum type="arabicPeriod"/>
            </a:pPr>
            <a:r>
              <a:rPr lang="en-US" sz="2000" dirty="0">
                <a:latin typeface="Arial" panose="020B0604020202020204" pitchFamily="34" charset="0"/>
                <a:cs typeface="Arial" panose="020B0604020202020204" pitchFamily="34" charset="0"/>
              </a:rPr>
              <a:t>Vinyl Fence: 2.84%</a:t>
            </a:r>
          </a:p>
          <a:p>
            <a:pPr marL="342900" indent="-342900">
              <a:lnSpc>
                <a:spcPct val="200000"/>
              </a:lnSpc>
              <a:buFont typeface="+mj-lt"/>
              <a:buAutoNum type="arabicPeriod"/>
            </a:pPr>
            <a:r>
              <a:rPr lang="en-US" sz="2000" dirty="0">
                <a:latin typeface="Arial" panose="020B0604020202020204" pitchFamily="34" charset="0"/>
                <a:cs typeface="Arial" panose="020B0604020202020204" pitchFamily="34" charset="0"/>
              </a:rPr>
              <a:t>Split Rail Fence: 1.14%</a:t>
            </a:r>
          </a:p>
          <a:p>
            <a:pPr marL="342900" indent="-342900">
              <a:lnSpc>
                <a:spcPct val="200000"/>
              </a:lnSpc>
              <a:buFont typeface="+mj-lt"/>
              <a:buAutoNum type="arabicPeriod"/>
            </a:pPr>
            <a:r>
              <a:rPr lang="en-US" sz="2000" dirty="0">
                <a:latin typeface="Arial" panose="020B0604020202020204" pitchFamily="34" charset="0"/>
                <a:cs typeface="Arial" panose="020B0604020202020204" pitchFamily="34" charset="0"/>
              </a:rPr>
              <a:t>Wooden Fence: 1.14%</a:t>
            </a:r>
          </a:p>
        </p:txBody>
      </p:sp>
      <p:sp>
        <p:nvSpPr>
          <p:cNvPr id="3" name="Rectangle: Rounded Corners 2">
            <a:extLst>
              <a:ext uri="{FF2B5EF4-FFF2-40B4-BE49-F238E27FC236}">
                <a16:creationId xmlns:a16="http://schemas.microsoft.com/office/drawing/2014/main" id="{ACE649AB-FBB5-5F54-708E-CFF68C130DCB}"/>
              </a:ext>
            </a:extLst>
          </p:cNvPr>
          <p:cNvSpPr/>
          <p:nvPr/>
        </p:nvSpPr>
        <p:spPr>
          <a:xfrm>
            <a:off x="342667" y="2420471"/>
            <a:ext cx="3337232" cy="494851"/>
          </a:xfrm>
          <a:prstGeom prst="roundRect">
            <a:avLst/>
          </a:prstGeom>
          <a:solidFill>
            <a:srgbClr val="6E954A">
              <a:alpha val="25098"/>
            </a:srgbClr>
          </a:solidFill>
          <a:ln w="57150">
            <a:solidFill>
              <a:srgbClr val="516E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66C71243-6279-5194-070F-4BB34BEB8DED}"/>
              </a:ext>
            </a:extLst>
          </p:cNvPr>
          <p:cNvSpPr/>
          <p:nvPr/>
        </p:nvSpPr>
        <p:spPr>
          <a:xfrm>
            <a:off x="8207848" y="2420471"/>
            <a:ext cx="3641485" cy="494851"/>
          </a:xfrm>
          <a:prstGeom prst="roundRect">
            <a:avLst/>
          </a:prstGeom>
          <a:solidFill>
            <a:srgbClr val="FF0000">
              <a:alpha val="25098"/>
            </a:srgbClr>
          </a:solid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11">
            <a:extLst>
              <a:ext uri="{FF2B5EF4-FFF2-40B4-BE49-F238E27FC236}">
                <a16:creationId xmlns:a16="http://schemas.microsoft.com/office/drawing/2014/main" id="{5B8103FC-DB60-389A-C471-198D068D1EDF}"/>
              </a:ext>
            </a:extLst>
          </p:cNvPr>
          <p:cNvSpPr>
            <a:spLocks noGrp="1"/>
          </p:cNvSpPr>
          <p:nvPr>
            <p:ph type="sldNum" sz="quarter" idx="12"/>
          </p:nvPr>
        </p:nvSpPr>
        <p:spPr>
          <a:xfrm>
            <a:off x="11717079" y="6422267"/>
            <a:ext cx="351687" cy="365125"/>
          </a:xfrm>
        </p:spPr>
        <p:txBody>
          <a:bodyPr/>
          <a:lstStyle/>
          <a:p>
            <a:fld id="{F42DC2AF-CF6E-479B-BA69-71B6698E418A}" type="slidenum">
              <a:rPr lang="en-US" smtClean="0">
                <a:solidFill>
                  <a:schemeClr val="bg1">
                    <a:lumMod val="50000"/>
                  </a:schemeClr>
                </a:solidFill>
                <a:latin typeface="Arial" panose="020B0604020202020204" pitchFamily="34" charset="0"/>
                <a:cs typeface="Arial" panose="020B0604020202020204" pitchFamily="34" charset="0"/>
              </a:rPr>
              <a:pPr/>
              <a:t>14</a:t>
            </a:fld>
            <a:endParaRPr lang="en-US"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2088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7B2F7-F010-FA1D-744B-8D98727D83F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C305AA3-E02E-8C05-9D4F-93D08EC0A14F}"/>
              </a:ext>
            </a:extLst>
          </p:cNvPr>
          <p:cNvSpPr txBox="1"/>
          <p:nvPr/>
        </p:nvSpPr>
        <p:spPr>
          <a:xfrm>
            <a:off x="1957114" y="384073"/>
            <a:ext cx="8132955" cy="590931"/>
          </a:xfrm>
          <a:prstGeom prst="rect">
            <a:avLst/>
          </a:prstGeom>
          <a:noFill/>
        </p:spPr>
        <p:txBody>
          <a:bodyPr wrap="square">
            <a:spAutoFit/>
          </a:bodyPr>
          <a:lstStyle/>
          <a:p>
            <a:pPr algn="ctr">
              <a:lnSpc>
                <a:spcPct val="90000"/>
              </a:lnSpc>
              <a:spcAft>
                <a:spcPts val="600"/>
              </a:spcAft>
            </a:pPr>
            <a:r>
              <a:rPr lang="en-US" sz="3600" dirty="0">
                <a:latin typeface="Arial" panose="020B0604020202020204" pitchFamily="34" charset="0"/>
                <a:cs typeface="Arial" panose="020B0604020202020204" pitchFamily="34" charset="0"/>
              </a:rPr>
              <a:t>The County’s thoughts on </a:t>
            </a:r>
            <a:r>
              <a:rPr lang="en-US" sz="3600" b="1" i="1" dirty="0">
                <a:latin typeface="Arial" panose="020B0604020202020204" pitchFamily="34" charset="0"/>
                <a:cs typeface="Arial" panose="020B0604020202020204" pitchFamily="34" charset="0"/>
              </a:rPr>
              <a:t>fences</a:t>
            </a:r>
            <a:r>
              <a:rPr lang="en-US" sz="3600" dirty="0">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32DBCE1E-EFB7-C169-CC68-3490CD65D88C}"/>
              </a:ext>
            </a:extLst>
          </p:cNvPr>
          <p:cNvSpPr txBox="1"/>
          <p:nvPr/>
        </p:nvSpPr>
        <p:spPr>
          <a:xfrm>
            <a:off x="4114855" y="1208564"/>
            <a:ext cx="3840327" cy="646331"/>
          </a:xfrm>
          <a:prstGeom prst="rect">
            <a:avLst/>
          </a:prstGeom>
          <a:noFill/>
        </p:spPr>
        <p:txBody>
          <a:bodyPr wrap="square">
            <a:spAutoFit/>
          </a:bodyPr>
          <a:lstStyle/>
          <a:p>
            <a:pPr algn="ctr">
              <a:lnSpc>
                <a:spcPct val="90000"/>
              </a:lnSpc>
              <a:spcAft>
                <a:spcPts val="600"/>
              </a:spcAft>
            </a:pPr>
            <a:r>
              <a:rPr lang="en-US" sz="2000" b="1" dirty="0">
                <a:latin typeface="Arial" panose="020B0604020202020204" pitchFamily="34" charset="0"/>
                <a:cs typeface="Arial" panose="020B0604020202020204" pitchFamily="34" charset="0"/>
              </a:rPr>
              <a:t>Where</a:t>
            </a:r>
            <a:r>
              <a:rPr lang="en-US" sz="2000" dirty="0">
                <a:latin typeface="Arial" panose="020B0604020202020204" pitchFamily="34" charset="0"/>
                <a:cs typeface="Arial" panose="020B0604020202020204" pitchFamily="34" charset="0"/>
              </a:rPr>
              <a:t> should the fencing placement be limited to?</a:t>
            </a:r>
          </a:p>
        </p:txBody>
      </p:sp>
      <p:sp>
        <p:nvSpPr>
          <p:cNvPr id="7" name="TextBox 6">
            <a:extLst>
              <a:ext uri="{FF2B5EF4-FFF2-40B4-BE49-F238E27FC236}">
                <a16:creationId xmlns:a16="http://schemas.microsoft.com/office/drawing/2014/main" id="{3678FB4D-0C94-9468-18D3-8B0F256C2894}"/>
              </a:ext>
            </a:extLst>
          </p:cNvPr>
          <p:cNvSpPr txBox="1"/>
          <p:nvPr/>
        </p:nvSpPr>
        <p:spPr>
          <a:xfrm>
            <a:off x="78060" y="1321422"/>
            <a:ext cx="4080141" cy="646331"/>
          </a:xfrm>
          <a:prstGeom prst="rect">
            <a:avLst/>
          </a:prstGeom>
          <a:noFill/>
        </p:spPr>
        <p:txBody>
          <a:bodyPr wrap="square">
            <a:spAutoFit/>
          </a:bodyPr>
          <a:lstStyle/>
          <a:p>
            <a:pPr algn="ctr">
              <a:lnSpc>
                <a:spcPct val="90000"/>
              </a:lnSpc>
              <a:spcAft>
                <a:spcPts val="600"/>
              </a:spcAft>
            </a:pPr>
            <a:r>
              <a:rPr lang="en-US" sz="2000" dirty="0">
                <a:latin typeface="Arial" panose="020B0604020202020204" pitchFamily="34" charset="0"/>
                <a:cs typeface="Arial" panose="020B0604020202020204" pitchFamily="34" charset="0"/>
              </a:rPr>
              <a:t>How </a:t>
            </a:r>
            <a:r>
              <a:rPr lang="en-US" sz="2000" b="1" dirty="0">
                <a:latin typeface="Arial" panose="020B0604020202020204" pitchFamily="34" charset="0"/>
                <a:cs typeface="Arial" panose="020B0604020202020204" pitchFamily="34" charset="0"/>
              </a:rPr>
              <a:t>high</a:t>
            </a:r>
            <a:r>
              <a:rPr lang="en-US" sz="2000" dirty="0">
                <a:latin typeface="Arial" panose="020B0604020202020204" pitchFamily="34" charset="0"/>
                <a:cs typeface="Arial" panose="020B0604020202020204" pitchFamily="34" charset="0"/>
              </a:rPr>
              <a:t> should a </a:t>
            </a:r>
            <a:r>
              <a:rPr lang="en-US" sz="2000" b="1" dirty="0">
                <a:latin typeface="Arial" panose="020B0604020202020204" pitchFamily="34" charset="0"/>
                <a:cs typeface="Arial" panose="020B0604020202020204" pitchFamily="34" charset="0"/>
              </a:rPr>
              <a:t>front yard </a:t>
            </a:r>
            <a:r>
              <a:rPr lang="en-US" sz="2000" dirty="0">
                <a:latin typeface="Arial" panose="020B0604020202020204" pitchFamily="34" charset="0"/>
                <a:cs typeface="Arial" panose="020B0604020202020204" pitchFamily="34" charset="0"/>
              </a:rPr>
              <a:t>fence be?</a:t>
            </a:r>
          </a:p>
        </p:txBody>
      </p:sp>
      <p:sp>
        <p:nvSpPr>
          <p:cNvPr id="8" name="TextBox 7">
            <a:extLst>
              <a:ext uri="{FF2B5EF4-FFF2-40B4-BE49-F238E27FC236}">
                <a16:creationId xmlns:a16="http://schemas.microsoft.com/office/drawing/2014/main" id="{B774BC5F-0791-3C2F-C848-1A5BF1CCF634}"/>
              </a:ext>
            </a:extLst>
          </p:cNvPr>
          <p:cNvSpPr txBox="1"/>
          <p:nvPr/>
        </p:nvSpPr>
        <p:spPr>
          <a:xfrm>
            <a:off x="8237733" y="1224897"/>
            <a:ext cx="3754244" cy="646331"/>
          </a:xfrm>
          <a:prstGeom prst="rect">
            <a:avLst/>
          </a:prstGeom>
          <a:noFill/>
        </p:spPr>
        <p:txBody>
          <a:bodyPr wrap="square">
            <a:spAutoFit/>
          </a:bodyPr>
          <a:lstStyle/>
          <a:p>
            <a:pPr algn="ctr">
              <a:lnSpc>
                <a:spcPct val="90000"/>
              </a:lnSpc>
              <a:spcAft>
                <a:spcPts val="600"/>
              </a:spcAft>
            </a:pPr>
            <a:r>
              <a:rPr lang="en-US" sz="2000" dirty="0">
                <a:latin typeface="Arial" panose="020B0604020202020204" pitchFamily="34" charset="0"/>
                <a:cs typeface="Arial" panose="020B0604020202020204" pitchFamily="34" charset="0"/>
              </a:rPr>
              <a:t>How </a:t>
            </a:r>
            <a:r>
              <a:rPr lang="en-US" sz="2000" b="1" dirty="0">
                <a:latin typeface="Arial" panose="020B0604020202020204" pitchFamily="34" charset="0"/>
                <a:cs typeface="Arial" panose="020B0604020202020204" pitchFamily="34" charset="0"/>
              </a:rPr>
              <a:t>high</a:t>
            </a:r>
            <a:r>
              <a:rPr lang="en-US" sz="2000" dirty="0">
                <a:latin typeface="Arial" panose="020B0604020202020204" pitchFamily="34" charset="0"/>
                <a:cs typeface="Arial" panose="020B0604020202020204" pitchFamily="34" charset="0"/>
              </a:rPr>
              <a:t> should a </a:t>
            </a:r>
            <a:r>
              <a:rPr lang="en-US" sz="2000" b="1" dirty="0">
                <a:latin typeface="Arial" panose="020B0604020202020204" pitchFamily="34" charset="0"/>
                <a:cs typeface="Arial" panose="020B0604020202020204" pitchFamily="34" charset="0"/>
              </a:rPr>
              <a:t>back yard </a:t>
            </a:r>
            <a:r>
              <a:rPr lang="en-US" sz="2000" dirty="0">
                <a:latin typeface="Arial" panose="020B0604020202020204" pitchFamily="34" charset="0"/>
                <a:cs typeface="Arial" panose="020B0604020202020204" pitchFamily="34" charset="0"/>
              </a:rPr>
              <a:t>fence be?</a:t>
            </a:r>
          </a:p>
        </p:txBody>
      </p:sp>
      <p:sp>
        <p:nvSpPr>
          <p:cNvPr id="15" name="TextBox 14">
            <a:extLst>
              <a:ext uri="{FF2B5EF4-FFF2-40B4-BE49-F238E27FC236}">
                <a16:creationId xmlns:a16="http://schemas.microsoft.com/office/drawing/2014/main" id="{47B12DE2-085F-7A2A-1C75-9E67F83EA8D9}"/>
              </a:ext>
            </a:extLst>
          </p:cNvPr>
          <p:cNvSpPr txBox="1"/>
          <p:nvPr/>
        </p:nvSpPr>
        <p:spPr>
          <a:xfrm>
            <a:off x="6746984" y="4481567"/>
            <a:ext cx="512956" cy="2230739"/>
          </a:xfrm>
          <a:prstGeom prst="rect">
            <a:avLst/>
          </a:prstGeom>
          <a:noFill/>
        </p:spPr>
        <p:txBody>
          <a:bodyPr wrap="square" rtlCol="0">
            <a:spAutoFit/>
          </a:bodyPr>
          <a:lstStyle/>
          <a:p>
            <a:pPr>
              <a:lnSpc>
                <a:spcPct val="200000"/>
              </a:lnSpc>
            </a:pPr>
            <a:r>
              <a:rPr lang="en-US" dirty="0">
                <a:latin typeface="Arial" panose="020B0604020202020204" pitchFamily="34" charset="0"/>
                <a:cs typeface="Arial" panose="020B0604020202020204" pitchFamily="34" charset="0"/>
              </a:rPr>
              <a:t>9</a:t>
            </a:r>
          </a:p>
          <a:p>
            <a:pPr>
              <a:lnSpc>
                <a:spcPct val="200000"/>
              </a:lnSpc>
            </a:pPr>
            <a:r>
              <a:rPr lang="en-US" dirty="0">
                <a:latin typeface="Arial" panose="020B0604020202020204" pitchFamily="34" charset="0"/>
                <a:cs typeface="Arial" panose="020B0604020202020204" pitchFamily="34" charset="0"/>
              </a:rPr>
              <a:t>7</a:t>
            </a:r>
          </a:p>
          <a:p>
            <a:pPr>
              <a:lnSpc>
                <a:spcPct val="200000"/>
              </a:lnSpc>
            </a:pPr>
            <a:r>
              <a:rPr lang="en-US" dirty="0">
                <a:latin typeface="Arial" panose="020B0604020202020204" pitchFamily="34" charset="0"/>
                <a:cs typeface="Arial" panose="020B0604020202020204" pitchFamily="34" charset="0"/>
              </a:rPr>
              <a:t>6</a:t>
            </a:r>
          </a:p>
          <a:p>
            <a:pPr>
              <a:lnSpc>
                <a:spcPct val="200000"/>
              </a:lnSpc>
            </a:pPr>
            <a:r>
              <a:rPr lang="en-US" dirty="0">
                <a:latin typeface="Arial" panose="020B0604020202020204" pitchFamily="34" charset="0"/>
                <a:cs typeface="Arial" panose="020B0604020202020204" pitchFamily="34" charset="0"/>
              </a:rPr>
              <a:t>3</a:t>
            </a:r>
          </a:p>
        </p:txBody>
      </p:sp>
      <p:cxnSp>
        <p:nvCxnSpPr>
          <p:cNvPr id="33" name="Straight Connector 32">
            <a:extLst>
              <a:ext uri="{FF2B5EF4-FFF2-40B4-BE49-F238E27FC236}">
                <a16:creationId xmlns:a16="http://schemas.microsoft.com/office/drawing/2014/main" id="{D561D4AB-6D4C-5162-3D2B-9175F5302DCD}"/>
              </a:ext>
            </a:extLst>
          </p:cNvPr>
          <p:cNvCxnSpPr>
            <a:cxnSpLocks/>
          </p:cNvCxnSpPr>
          <p:nvPr/>
        </p:nvCxnSpPr>
        <p:spPr>
          <a:xfrm>
            <a:off x="342667" y="1088628"/>
            <a:ext cx="11384705" cy="0"/>
          </a:xfrm>
          <a:prstGeom prst="line">
            <a:avLst/>
          </a:prstGeom>
          <a:ln w="38100">
            <a:solidFill>
              <a:srgbClr val="516E36"/>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82FB59E-6364-EA2D-96D1-1201877E2DA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663723" y="1931336"/>
            <a:ext cx="2806092" cy="2831311"/>
          </a:xfrm>
          <a:prstGeom prst="rect">
            <a:avLst/>
          </a:prstGeom>
        </p:spPr>
      </p:pic>
      <p:pic>
        <p:nvPicPr>
          <p:cNvPr id="12" name="Picture 11">
            <a:extLst>
              <a:ext uri="{FF2B5EF4-FFF2-40B4-BE49-F238E27FC236}">
                <a16:creationId xmlns:a16="http://schemas.microsoft.com/office/drawing/2014/main" id="{F7B5FE0C-BDB6-9EAA-C6F1-AD97BD95AA79}"/>
              </a:ext>
            </a:extLst>
          </p:cNvPr>
          <p:cNvPicPr>
            <a:picLocks noChangeAspect="1"/>
          </p:cNvPicPr>
          <p:nvPr/>
        </p:nvPicPr>
        <p:blipFill>
          <a:blip r:embed="rId4"/>
          <a:stretch>
            <a:fillRect/>
          </a:stretch>
        </p:blipFill>
        <p:spPr>
          <a:xfrm>
            <a:off x="4901022" y="4819747"/>
            <a:ext cx="1837393" cy="1765899"/>
          </a:xfrm>
          <a:prstGeom prst="rect">
            <a:avLst/>
          </a:prstGeom>
        </p:spPr>
      </p:pic>
      <p:pic>
        <p:nvPicPr>
          <p:cNvPr id="17" name="Picture 16">
            <a:extLst>
              <a:ext uri="{FF2B5EF4-FFF2-40B4-BE49-F238E27FC236}">
                <a16:creationId xmlns:a16="http://schemas.microsoft.com/office/drawing/2014/main" id="{238C18BC-8D30-6EDF-8D75-CF035CA1B141}"/>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99979" y="1931336"/>
            <a:ext cx="2714270" cy="2752592"/>
          </a:xfrm>
          <a:prstGeom prst="rect">
            <a:avLst/>
          </a:prstGeom>
        </p:spPr>
      </p:pic>
      <p:pic>
        <p:nvPicPr>
          <p:cNvPr id="20" name="Picture 19">
            <a:extLst>
              <a:ext uri="{FF2B5EF4-FFF2-40B4-BE49-F238E27FC236}">
                <a16:creationId xmlns:a16="http://schemas.microsoft.com/office/drawing/2014/main" id="{AB410523-751C-3000-1C13-1B34B334258A}"/>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8781586" y="1931336"/>
            <a:ext cx="2743200" cy="2678961"/>
          </a:xfrm>
          <a:prstGeom prst="rect">
            <a:avLst/>
          </a:prstGeom>
        </p:spPr>
      </p:pic>
      <p:pic>
        <p:nvPicPr>
          <p:cNvPr id="22" name="Picture 21">
            <a:extLst>
              <a:ext uri="{FF2B5EF4-FFF2-40B4-BE49-F238E27FC236}">
                <a16:creationId xmlns:a16="http://schemas.microsoft.com/office/drawing/2014/main" id="{116EACFF-3890-587C-4D9D-A2289EE15B72}"/>
              </a:ext>
            </a:extLst>
          </p:cNvPr>
          <p:cNvPicPr>
            <a:picLocks noChangeAspect="1"/>
          </p:cNvPicPr>
          <p:nvPr/>
        </p:nvPicPr>
        <p:blipFill>
          <a:blip r:embed="rId7"/>
          <a:stretch>
            <a:fillRect/>
          </a:stretch>
        </p:blipFill>
        <p:spPr>
          <a:xfrm>
            <a:off x="1112963" y="4668665"/>
            <a:ext cx="933580" cy="1991003"/>
          </a:xfrm>
          <a:prstGeom prst="rect">
            <a:avLst/>
          </a:prstGeom>
        </p:spPr>
      </p:pic>
      <p:pic>
        <p:nvPicPr>
          <p:cNvPr id="24" name="Picture 23">
            <a:extLst>
              <a:ext uri="{FF2B5EF4-FFF2-40B4-BE49-F238E27FC236}">
                <a16:creationId xmlns:a16="http://schemas.microsoft.com/office/drawing/2014/main" id="{9EA690A5-9EC5-437A-0A7D-855E208B2F42}"/>
              </a:ext>
            </a:extLst>
          </p:cNvPr>
          <p:cNvPicPr>
            <a:picLocks noChangeAspect="1"/>
          </p:cNvPicPr>
          <p:nvPr/>
        </p:nvPicPr>
        <p:blipFill>
          <a:blip r:embed="rId7"/>
          <a:stretch>
            <a:fillRect/>
          </a:stretch>
        </p:blipFill>
        <p:spPr>
          <a:xfrm>
            <a:off x="9375413" y="4683928"/>
            <a:ext cx="933580" cy="1991003"/>
          </a:xfrm>
          <a:prstGeom prst="rect">
            <a:avLst/>
          </a:prstGeom>
        </p:spPr>
      </p:pic>
      <p:sp>
        <p:nvSpPr>
          <p:cNvPr id="28" name="TextBox 27">
            <a:extLst>
              <a:ext uri="{FF2B5EF4-FFF2-40B4-BE49-F238E27FC236}">
                <a16:creationId xmlns:a16="http://schemas.microsoft.com/office/drawing/2014/main" id="{365910B0-CD93-77A1-42B3-B32F70089A84}"/>
              </a:ext>
            </a:extLst>
          </p:cNvPr>
          <p:cNvSpPr txBox="1"/>
          <p:nvPr/>
        </p:nvSpPr>
        <p:spPr>
          <a:xfrm>
            <a:off x="2243810" y="4440080"/>
            <a:ext cx="512956" cy="2230739"/>
          </a:xfrm>
          <a:prstGeom prst="rect">
            <a:avLst/>
          </a:prstGeom>
          <a:noFill/>
        </p:spPr>
        <p:txBody>
          <a:bodyPr wrap="square" rtlCol="0">
            <a:spAutoFit/>
          </a:bodyPr>
          <a:lstStyle/>
          <a:p>
            <a:pPr>
              <a:lnSpc>
                <a:spcPct val="200000"/>
              </a:lnSpc>
            </a:pPr>
            <a:r>
              <a:rPr lang="en-US" dirty="0">
                <a:latin typeface="Arial" panose="020B0604020202020204" pitchFamily="34" charset="0"/>
                <a:cs typeface="Arial" panose="020B0604020202020204" pitchFamily="34" charset="0"/>
              </a:rPr>
              <a:t>11</a:t>
            </a:r>
          </a:p>
          <a:p>
            <a:pPr>
              <a:lnSpc>
                <a:spcPct val="200000"/>
              </a:lnSpc>
            </a:pPr>
            <a:r>
              <a:rPr lang="en-US" dirty="0">
                <a:latin typeface="Arial" panose="020B0604020202020204" pitchFamily="34" charset="0"/>
                <a:cs typeface="Arial" panose="020B0604020202020204" pitchFamily="34" charset="0"/>
              </a:rPr>
              <a:t>3</a:t>
            </a:r>
          </a:p>
          <a:p>
            <a:pPr>
              <a:lnSpc>
                <a:spcPct val="200000"/>
              </a:lnSpc>
            </a:pPr>
            <a:r>
              <a:rPr lang="en-US" dirty="0">
                <a:latin typeface="Arial" panose="020B0604020202020204" pitchFamily="34" charset="0"/>
                <a:cs typeface="Arial" panose="020B0604020202020204" pitchFamily="34" charset="0"/>
              </a:rPr>
              <a:t>0</a:t>
            </a:r>
          </a:p>
          <a:p>
            <a:pPr>
              <a:lnSpc>
                <a:spcPct val="200000"/>
              </a:lnSpc>
            </a:pPr>
            <a:r>
              <a:rPr lang="en-US" dirty="0">
                <a:latin typeface="Arial" panose="020B0604020202020204" pitchFamily="34" charset="0"/>
                <a:cs typeface="Arial" panose="020B0604020202020204" pitchFamily="34" charset="0"/>
              </a:rPr>
              <a:t>0</a:t>
            </a:r>
          </a:p>
        </p:txBody>
      </p:sp>
      <p:sp>
        <p:nvSpPr>
          <p:cNvPr id="29" name="TextBox 28">
            <a:extLst>
              <a:ext uri="{FF2B5EF4-FFF2-40B4-BE49-F238E27FC236}">
                <a16:creationId xmlns:a16="http://schemas.microsoft.com/office/drawing/2014/main" id="{86B07A7A-C739-D436-BFF1-19319D0E1D24}"/>
              </a:ext>
            </a:extLst>
          </p:cNvPr>
          <p:cNvSpPr txBox="1"/>
          <p:nvPr/>
        </p:nvSpPr>
        <p:spPr>
          <a:xfrm>
            <a:off x="10425740" y="4470416"/>
            <a:ext cx="512956" cy="2230739"/>
          </a:xfrm>
          <a:prstGeom prst="rect">
            <a:avLst/>
          </a:prstGeom>
          <a:noFill/>
        </p:spPr>
        <p:txBody>
          <a:bodyPr wrap="square" rtlCol="0">
            <a:spAutoFit/>
          </a:bodyPr>
          <a:lstStyle/>
          <a:p>
            <a:pPr>
              <a:lnSpc>
                <a:spcPct val="200000"/>
              </a:lnSpc>
            </a:pPr>
            <a:r>
              <a:rPr lang="en-US" dirty="0">
                <a:latin typeface="Arial" panose="020B0604020202020204" pitchFamily="34" charset="0"/>
                <a:cs typeface="Arial" panose="020B0604020202020204" pitchFamily="34" charset="0"/>
              </a:rPr>
              <a:t>12</a:t>
            </a:r>
          </a:p>
          <a:p>
            <a:pPr>
              <a:lnSpc>
                <a:spcPct val="200000"/>
              </a:lnSpc>
            </a:pPr>
            <a:r>
              <a:rPr lang="en-US" dirty="0">
                <a:latin typeface="Arial" panose="020B0604020202020204" pitchFamily="34" charset="0"/>
                <a:cs typeface="Arial" panose="020B0604020202020204" pitchFamily="34" charset="0"/>
              </a:rPr>
              <a:t>5</a:t>
            </a:r>
          </a:p>
          <a:p>
            <a:pPr>
              <a:lnSpc>
                <a:spcPct val="200000"/>
              </a:lnSpc>
            </a:pPr>
            <a:r>
              <a:rPr lang="en-US" dirty="0">
                <a:latin typeface="Arial" panose="020B0604020202020204" pitchFamily="34" charset="0"/>
                <a:cs typeface="Arial" panose="020B0604020202020204" pitchFamily="34" charset="0"/>
              </a:rPr>
              <a:t>3</a:t>
            </a:r>
          </a:p>
          <a:p>
            <a:pPr>
              <a:lnSpc>
                <a:spcPct val="200000"/>
              </a:lnSpc>
            </a:pPr>
            <a:r>
              <a:rPr lang="en-US" dirty="0">
                <a:latin typeface="Arial" panose="020B0604020202020204" pitchFamily="34" charset="0"/>
                <a:cs typeface="Arial" panose="020B0604020202020204" pitchFamily="34" charset="0"/>
              </a:rPr>
              <a:t>0</a:t>
            </a:r>
          </a:p>
        </p:txBody>
      </p:sp>
      <p:pic>
        <p:nvPicPr>
          <p:cNvPr id="32" name="Picture 31" descr="A logo with a map in the center&#10;&#10;AI-generated content may be incorrect.">
            <a:extLst>
              <a:ext uri="{FF2B5EF4-FFF2-40B4-BE49-F238E27FC236}">
                <a16:creationId xmlns:a16="http://schemas.microsoft.com/office/drawing/2014/main" id="{00673ACC-EA9F-6C82-FE24-B4BE1D0BC9C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1118751" y="29029"/>
            <a:ext cx="902813" cy="923331"/>
          </a:xfrm>
          <a:prstGeom prst="rect">
            <a:avLst/>
          </a:prstGeom>
        </p:spPr>
      </p:pic>
      <p:pic>
        <p:nvPicPr>
          <p:cNvPr id="34" name="Picture 33" descr="A close-up of a logo&#10;&#10;AI-generated content may be incorrect.">
            <a:extLst>
              <a:ext uri="{FF2B5EF4-FFF2-40B4-BE49-F238E27FC236}">
                <a16:creationId xmlns:a16="http://schemas.microsoft.com/office/drawing/2014/main" id="{08142163-752F-9476-57A3-0A5719528B00}"/>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45272" y="6512363"/>
            <a:ext cx="940482" cy="260163"/>
          </a:xfrm>
          <a:prstGeom prst="rect">
            <a:avLst/>
          </a:prstGeom>
        </p:spPr>
      </p:pic>
      <p:sp>
        <p:nvSpPr>
          <p:cNvPr id="3" name="Rectangle: Rounded Corners 2">
            <a:extLst>
              <a:ext uri="{FF2B5EF4-FFF2-40B4-BE49-F238E27FC236}">
                <a16:creationId xmlns:a16="http://schemas.microsoft.com/office/drawing/2014/main" id="{2A7F42AB-9D77-9380-5141-C5A70C78E4A9}"/>
              </a:ext>
            </a:extLst>
          </p:cNvPr>
          <p:cNvSpPr/>
          <p:nvPr/>
        </p:nvSpPr>
        <p:spPr>
          <a:xfrm>
            <a:off x="953957" y="4555807"/>
            <a:ext cx="1831592" cy="494851"/>
          </a:xfrm>
          <a:prstGeom prst="roundRect">
            <a:avLst/>
          </a:prstGeom>
          <a:solidFill>
            <a:srgbClr val="6E954A">
              <a:alpha val="25098"/>
            </a:srgbClr>
          </a:solidFill>
          <a:ln w="57150">
            <a:solidFill>
              <a:srgbClr val="516E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28020EFC-6049-4899-1325-D49D94E56A15}"/>
              </a:ext>
            </a:extLst>
          </p:cNvPr>
          <p:cNvSpPr/>
          <p:nvPr/>
        </p:nvSpPr>
        <p:spPr>
          <a:xfrm>
            <a:off x="9199059" y="4572321"/>
            <a:ext cx="1831592" cy="494851"/>
          </a:xfrm>
          <a:prstGeom prst="roundRect">
            <a:avLst/>
          </a:prstGeom>
          <a:solidFill>
            <a:srgbClr val="6E954A">
              <a:alpha val="25098"/>
            </a:srgbClr>
          </a:solidFill>
          <a:ln w="57150">
            <a:solidFill>
              <a:srgbClr val="516E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11">
            <a:extLst>
              <a:ext uri="{FF2B5EF4-FFF2-40B4-BE49-F238E27FC236}">
                <a16:creationId xmlns:a16="http://schemas.microsoft.com/office/drawing/2014/main" id="{3C5AFB0B-1E9E-D036-0E0A-6B0515A37319}"/>
              </a:ext>
            </a:extLst>
          </p:cNvPr>
          <p:cNvSpPr>
            <a:spLocks noGrp="1"/>
          </p:cNvSpPr>
          <p:nvPr>
            <p:ph type="sldNum" sz="quarter" idx="12"/>
          </p:nvPr>
        </p:nvSpPr>
        <p:spPr>
          <a:xfrm>
            <a:off x="11717079" y="6422267"/>
            <a:ext cx="351687" cy="365125"/>
          </a:xfrm>
        </p:spPr>
        <p:txBody>
          <a:bodyPr/>
          <a:lstStyle/>
          <a:p>
            <a:fld id="{F42DC2AF-CF6E-479B-BA69-71B6698E418A}" type="slidenum">
              <a:rPr lang="en-US" smtClean="0">
                <a:solidFill>
                  <a:schemeClr val="bg1">
                    <a:lumMod val="50000"/>
                  </a:schemeClr>
                </a:solidFill>
                <a:latin typeface="Arial" panose="020B0604020202020204" pitchFamily="34" charset="0"/>
                <a:cs typeface="Arial" panose="020B0604020202020204" pitchFamily="34" charset="0"/>
              </a:rPr>
              <a:pPr/>
              <a:t>15</a:t>
            </a:fld>
            <a:endParaRPr lang="en-US"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0661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4AB05-E520-ACF7-ADD6-DE4150E206B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B654A43-CF9F-6D7B-C83F-67AB3B9B4E23}"/>
              </a:ext>
            </a:extLst>
          </p:cNvPr>
          <p:cNvSpPr txBox="1"/>
          <p:nvPr/>
        </p:nvSpPr>
        <p:spPr>
          <a:xfrm>
            <a:off x="2365300" y="329624"/>
            <a:ext cx="7339438" cy="590931"/>
          </a:xfrm>
          <a:prstGeom prst="rect">
            <a:avLst/>
          </a:prstGeom>
          <a:noFill/>
        </p:spPr>
        <p:txBody>
          <a:bodyPr wrap="square">
            <a:spAutoFit/>
          </a:bodyPr>
          <a:lstStyle/>
          <a:p>
            <a:pPr algn="ctr">
              <a:lnSpc>
                <a:spcPct val="90000"/>
              </a:lnSpc>
              <a:spcAft>
                <a:spcPts val="600"/>
              </a:spcAft>
            </a:pPr>
            <a:r>
              <a:rPr lang="en-US" sz="3600" dirty="0">
                <a:latin typeface="Arial" panose="020B0604020202020204" pitchFamily="34" charset="0"/>
                <a:cs typeface="Arial" panose="020B0604020202020204" pitchFamily="34" charset="0"/>
              </a:rPr>
              <a:t>The County’s thoughts on </a:t>
            </a:r>
            <a:r>
              <a:rPr lang="en-US" sz="3600" b="1" i="1" dirty="0">
                <a:latin typeface="Arial" panose="020B0604020202020204" pitchFamily="34" charset="0"/>
                <a:cs typeface="Arial" panose="020B0604020202020204" pitchFamily="34" charset="0"/>
              </a:rPr>
              <a:t>trees</a:t>
            </a:r>
            <a:r>
              <a:rPr lang="en-US" sz="3600" dirty="0">
                <a:latin typeface="Arial" panose="020B0604020202020204" pitchFamily="34" charset="0"/>
                <a:cs typeface="Arial" panose="020B0604020202020204" pitchFamily="34" charset="0"/>
              </a:rPr>
              <a:t>:</a:t>
            </a:r>
          </a:p>
        </p:txBody>
      </p:sp>
      <p:cxnSp>
        <p:nvCxnSpPr>
          <p:cNvPr id="33" name="Straight Connector 32">
            <a:extLst>
              <a:ext uri="{FF2B5EF4-FFF2-40B4-BE49-F238E27FC236}">
                <a16:creationId xmlns:a16="http://schemas.microsoft.com/office/drawing/2014/main" id="{1D6875BA-705D-22F9-533A-0D20674B64F7}"/>
              </a:ext>
            </a:extLst>
          </p:cNvPr>
          <p:cNvCxnSpPr>
            <a:cxnSpLocks/>
          </p:cNvCxnSpPr>
          <p:nvPr/>
        </p:nvCxnSpPr>
        <p:spPr>
          <a:xfrm>
            <a:off x="342667" y="1088628"/>
            <a:ext cx="11384705" cy="0"/>
          </a:xfrm>
          <a:prstGeom prst="line">
            <a:avLst/>
          </a:prstGeom>
          <a:ln w="38100">
            <a:solidFill>
              <a:srgbClr val="516E36"/>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BCC8629-E863-D2C4-C2E6-429E7CB4BED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66335" y="1898380"/>
            <a:ext cx="3275549" cy="3223447"/>
          </a:xfrm>
          <a:prstGeom prst="rect">
            <a:avLst/>
          </a:prstGeom>
        </p:spPr>
      </p:pic>
      <p:pic>
        <p:nvPicPr>
          <p:cNvPr id="11" name="Picture 10">
            <a:extLst>
              <a:ext uri="{FF2B5EF4-FFF2-40B4-BE49-F238E27FC236}">
                <a16:creationId xmlns:a16="http://schemas.microsoft.com/office/drawing/2014/main" id="{F33ACA6A-81E5-C02D-D5E3-70AD662D76D7}"/>
              </a:ext>
            </a:extLst>
          </p:cNvPr>
          <p:cNvPicPr>
            <a:picLocks noChangeAspect="1"/>
          </p:cNvPicPr>
          <p:nvPr/>
        </p:nvPicPr>
        <p:blipFill>
          <a:blip r:embed="rId3"/>
          <a:stretch>
            <a:fillRect/>
          </a:stretch>
        </p:blipFill>
        <p:spPr>
          <a:xfrm>
            <a:off x="1581635" y="5121827"/>
            <a:ext cx="1223690" cy="1534797"/>
          </a:xfrm>
          <a:prstGeom prst="rect">
            <a:avLst/>
          </a:prstGeom>
        </p:spPr>
      </p:pic>
      <p:sp>
        <p:nvSpPr>
          <p:cNvPr id="13" name="TextBox 12">
            <a:extLst>
              <a:ext uri="{FF2B5EF4-FFF2-40B4-BE49-F238E27FC236}">
                <a16:creationId xmlns:a16="http://schemas.microsoft.com/office/drawing/2014/main" id="{00280367-1769-8050-E7B2-299C54740FB1}"/>
              </a:ext>
            </a:extLst>
          </p:cNvPr>
          <p:cNvSpPr txBox="1"/>
          <p:nvPr/>
        </p:nvSpPr>
        <p:spPr>
          <a:xfrm>
            <a:off x="2995198" y="4876702"/>
            <a:ext cx="1996069" cy="1852815"/>
          </a:xfrm>
          <a:prstGeom prst="rect">
            <a:avLst/>
          </a:prstGeom>
          <a:noFill/>
        </p:spPr>
        <p:txBody>
          <a:bodyPr wrap="square" rtlCol="0">
            <a:spAutoFit/>
          </a:bodyPr>
          <a:lstStyle/>
          <a:p>
            <a:pPr>
              <a:lnSpc>
                <a:spcPct val="200000"/>
              </a:lnSpc>
            </a:pPr>
            <a:r>
              <a:rPr lang="en-US" sz="2000" dirty="0"/>
              <a:t>126</a:t>
            </a:r>
          </a:p>
          <a:p>
            <a:pPr>
              <a:lnSpc>
                <a:spcPct val="200000"/>
              </a:lnSpc>
            </a:pPr>
            <a:r>
              <a:rPr lang="en-US" sz="2000" dirty="0"/>
              <a:t>31</a:t>
            </a:r>
          </a:p>
          <a:p>
            <a:pPr>
              <a:lnSpc>
                <a:spcPct val="200000"/>
              </a:lnSpc>
            </a:pPr>
            <a:r>
              <a:rPr lang="en-US" sz="2000" dirty="0"/>
              <a:t>17</a:t>
            </a:r>
          </a:p>
        </p:txBody>
      </p:sp>
      <p:sp>
        <p:nvSpPr>
          <p:cNvPr id="14" name="TextBox 13">
            <a:extLst>
              <a:ext uri="{FF2B5EF4-FFF2-40B4-BE49-F238E27FC236}">
                <a16:creationId xmlns:a16="http://schemas.microsoft.com/office/drawing/2014/main" id="{437785FC-F730-179A-04B6-C1871525DD02}"/>
              </a:ext>
            </a:extLst>
          </p:cNvPr>
          <p:cNvSpPr txBox="1"/>
          <p:nvPr/>
        </p:nvSpPr>
        <p:spPr>
          <a:xfrm>
            <a:off x="342667" y="1140696"/>
            <a:ext cx="5278934" cy="646331"/>
          </a:xfrm>
          <a:prstGeom prst="rect">
            <a:avLst/>
          </a:prstGeom>
          <a:noFill/>
        </p:spPr>
        <p:txBody>
          <a:bodyPr wrap="square">
            <a:spAutoFit/>
          </a:bodyPr>
          <a:lstStyle/>
          <a:p>
            <a:pPr algn="ctr">
              <a:lnSpc>
                <a:spcPct val="90000"/>
              </a:lnSpc>
              <a:spcAft>
                <a:spcPts val="600"/>
              </a:spcAft>
            </a:pPr>
            <a:r>
              <a:rPr lang="en-US" sz="2000" dirty="0">
                <a:latin typeface="Arial" panose="020B0604020202020204" pitchFamily="34" charset="0"/>
                <a:cs typeface="Arial" panose="020B0604020202020204" pitchFamily="34" charset="0"/>
              </a:rPr>
              <a:t>Do you think </a:t>
            </a:r>
            <a:r>
              <a:rPr lang="en-US" sz="2000" b="1" dirty="0">
                <a:latin typeface="Arial" panose="020B0604020202020204" pitchFamily="34" charset="0"/>
                <a:cs typeface="Arial" panose="020B0604020202020204" pitchFamily="34" charset="0"/>
              </a:rPr>
              <a:t>new developments </a:t>
            </a:r>
            <a:r>
              <a:rPr lang="en-US" sz="2000" dirty="0">
                <a:latin typeface="Arial" panose="020B0604020202020204" pitchFamily="34" charset="0"/>
                <a:cs typeface="Arial" panose="020B0604020202020204" pitchFamily="34" charset="0"/>
              </a:rPr>
              <a:t>should be required to </a:t>
            </a:r>
            <a:r>
              <a:rPr lang="en-US" sz="2000" b="1" dirty="0">
                <a:latin typeface="Arial" panose="020B0604020202020204" pitchFamily="34" charset="0"/>
                <a:cs typeface="Arial" panose="020B0604020202020204" pitchFamily="34" charset="0"/>
              </a:rPr>
              <a:t>protect certain trees</a:t>
            </a:r>
            <a:r>
              <a:rPr lang="en-US" sz="2000" dirty="0">
                <a:latin typeface="Arial" panose="020B0604020202020204" pitchFamily="34" charset="0"/>
                <a:cs typeface="Arial" panose="020B0604020202020204" pitchFamily="34" charset="0"/>
              </a:rPr>
              <a:t>?</a:t>
            </a:r>
          </a:p>
        </p:txBody>
      </p:sp>
      <p:sp>
        <p:nvSpPr>
          <p:cNvPr id="16" name="TextBox 15">
            <a:extLst>
              <a:ext uri="{FF2B5EF4-FFF2-40B4-BE49-F238E27FC236}">
                <a16:creationId xmlns:a16="http://schemas.microsoft.com/office/drawing/2014/main" id="{C26E6A96-C87C-C205-960A-4DE556DC8EB9}"/>
              </a:ext>
            </a:extLst>
          </p:cNvPr>
          <p:cNvSpPr txBox="1"/>
          <p:nvPr/>
        </p:nvSpPr>
        <p:spPr>
          <a:xfrm>
            <a:off x="8133764" y="1160194"/>
            <a:ext cx="3593607" cy="369332"/>
          </a:xfrm>
          <a:prstGeom prst="rect">
            <a:avLst/>
          </a:prstGeom>
          <a:noFill/>
        </p:spPr>
        <p:txBody>
          <a:bodyPr wrap="square">
            <a:spAutoFit/>
          </a:bodyPr>
          <a:lstStyle/>
          <a:p>
            <a:pPr algn="ctr">
              <a:lnSpc>
                <a:spcPct val="90000"/>
              </a:lnSpc>
              <a:spcAft>
                <a:spcPts val="600"/>
              </a:spcAft>
            </a:pPr>
            <a:r>
              <a:rPr lang="en-US" sz="2000" b="1" dirty="0">
                <a:latin typeface="Arial" panose="020B0604020202020204" pitchFamily="34" charset="0"/>
                <a:cs typeface="Arial" panose="020B0604020202020204" pitchFamily="34" charset="0"/>
              </a:rPr>
              <a:t>Which</a:t>
            </a:r>
            <a:r>
              <a:rPr lang="en-US" sz="2000" dirty="0">
                <a:latin typeface="Arial" panose="020B0604020202020204" pitchFamily="34" charset="0"/>
                <a:cs typeface="Arial" panose="020B0604020202020204" pitchFamily="34" charset="0"/>
              </a:rPr>
              <a:t> types of trees?</a:t>
            </a:r>
          </a:p>
        </p:txBody>
      </p:sp>
      <p:pic>
        <p:nvPicPr>
          <p:cNvPr id="19" name="Picture 18" descr="A large tree in a field&#10;&#10;AI-generated content may be incorrect.">
            <a:extLst>
              <a:ext uri="{FF2B5EF4-FFF2-40B4-BE49-F238E27FC236}">
                <a16:creationId xmlns:a16="http://schemas.microsoft.com/office/drawing/2014/main" id="{988C3D43-E1FB-BE51-A920-66F10C261DBC}"/>
              </a:ext>
            </a:extLst>
          </p:cNvPr>
          <p:cNvPicPr>
            <a:picLocks noChangeAspect="1"/>
          </p:cNvPicPr>
          <p:nvPr/>
        </p:nvPicPr>
        <p:blipFill>
          <a:blip r:embed="rId4"/>
          <a:stretch>
            <a:fillRect/>
          </a:stretch>
        </p:blipFill>
        <p:spPr>
          <a:xfrm>
            <a:off x="6364319" y="1496339"/>
            <a:ext cx="1791748" cy="1194499"/>
          </a:xfrm>
          <a:prstGeom prst="rect">
            <a:avLst/>
          </a:prstGeom>
        </p:spPr>
      </p:pic>
      <p:pic>
        <p:nvPicPr>
          <p:cNvPr id="23" name="Picture 22" descr="A group of trees in a forest&#10;&#10;AI-generated content may be incorrect.">
            <a:extLst>
              <a:ext uri="{FF2B5EF4-FFF2-40B4-BE49-F238E27FC236}">
                <a16:creationId xmlns:a16="http://schemas.microsoft.com/office/drawing/2014/main" id="{CAA5FD6A-9E73-D4A5-8544-526BCF270811}"/>
              </a:ext>
            </a:extLst>
          </p:cNvPr>
          <p:cNvPicPr>
            <a:picLocks noChangeAspect="1"/>
          </p:cNvPicPr>
          <p:nvPr/>
        </p:nvPicPr>
        <p:blipFill>
          <a:blip r:embed="rId5"/>
          <a:stretch>
            <a:fillRect/>
          </a:stretch>
        </p:blipFill>
        <p:spPr>
          <a:xfrm>
            <a:off x="6342017" y="4167163"/>
            <a:ext cx="1791748" cy="1191322"/>
          </a:xfrm>
          <a:prstGeom prst="rect">
            <a:avLst/>
          </a:prstGeom>
        </p:spPr>
      </p:pic>
      <p:pic>
        <p:nvPicPr>
          <p:cNvPr id="26" name="Picture 25" descr="A large tree with white flowers&#10;&#10;AI-generated content may be incorrect.">
            <a:extLst>
              <a:ext uri="{FF2B5EF4-FFF2-40B4-BE49-F238E27FC236}">
                <a16:creationId xmlns:a16="http://schemas.microsoft.com/office/drawing/2014/main" id="{379D387F-1CD3-006A-9053-B6945E75614F}"/>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687898" y="2735236"/>
            <a:ext cx="1145379" cy="1387528"/>
          </a:xfrm>
          <a:prstGeom prst="rect">
            <a:avLst/>
          </a:prstGeom>
        </p:spPr>
      </p:pic>
      <p:pic>
        <p:nvPicPr>
          <p:cNvPr id="30" name="Picture 29" descr="A group of palm trees&#10;&#10;AI-generated content may be incorrect.">
            <a:extLst>
              <a:ext uri="{FF2B5EF4-FFF2-40B4-BE49-F238E27FC236}">
                <a16:creationId xmlns:a16="http://schemas.microsoft.com/office/drawing/2014/main" id="{3D786095-CA35-A7F1-162A-85EF2AD6E1BD}"/>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6342017" y="5432672"/>
            <a:ext cx="1791748" cy="1380078"/>
          </a:xfrm>
          <a:prstGeom prst="rect">
            <a:avLst/>
          </a:prstGeom>
        </p:spPr>
      </p:pic>
      <p:sp>
        <p:nvSpPr>
          <p:cNvPr id="31" name="TextBox 30">
            <a:extLst>
              <a:ext uri="{FF2B5EF4-FFF2-40B4-BE49-F238E27FC236}">
                <a16:creationId xmlns:a16="http://schemas.microsoft.com/office/drawing/2014/main" id="{3DDBA9B5-8671-B87E-FC28-2CDD555F8F2C}"/>
              </a:ext>
            </a:extLst>
          </p:cNvPr>
          <p:cNvSpPr txBox="1"/>
          <p:nvPr/>
        </p:nvSpPr>
        <p:spPr>
          <a:xfrm>
            <a:off x="8745182" y="1731627"/>
            <a:ext cx="2950548" cy="612412"/>
          </a:xfrm>
          <a:prstGeom prst="rect">
            <a:avLst/>
          </a:prstGeom>
          <a:noFill/>
        </p:spPr>
        <p:txBody>
          <a:bodyPr wrap="square" rtlCol="0">
            <a:spAutoFit/>
          </a:bodyPr>
          <a:lstStyle/>
          <a:p>
            <a:pPr marL="342900" indent="-342900">
              <a:lnSpc>
                <a:spcPct val="200000"/>
              </a:lnSpc>
              <a:buFont typeface="+mj-lt"/>
              <a:buAutoNum type="arabicPeriod"/>
            </a:pPr>
            <a:r>
              <a:rPr lang="en-US" sz="2000" dirty="0">
                <a:latin typeface="Arial" panose="020B0604020202020204" pitchFamily="34" charset="0"/>
                <a:cs typeface="Arial" panose="020B0604020202020204" pitchFamily="34" charset="0"/>
              </a:rPr>
              <a:t>Oaks: 69.32%</a:t>
            </a:r>
          </a:p>
        </p:txBody>
      </p:sp>
      <p:sp>
        <p:nvSpPr>
          <p:cNvPr id="32" name="TextBox 31">
            <a:extLst>
              <a:ext uri="{FF2B5EF4-FFF2-40B4-BE49-F238E27FC236}">
                <a16:creationId xmlns:a16="http://schemas.microsoft.com/office/drawing/2014/main" id="{4E8F3B56-93E8-ED96-6AA7-7CAF44F0DAC5}"/>
              </a:ext>
            </a:extLst>
          </p:cNvPr>
          <p:cNvSpPr txBox="1"/>
          <p:nvPr/>
        </p:nvSpPr>
        <p:spPr>
          <a:xfrm>
            <a:off x="8776824" y="3038648"/>
            <a:ext cx="2950548" cy="612412"/>
          </a:xfrm>
          <a:prstGeom prst="rect">
            <a:avLst/>
          </a:prstGeom>
          <a:noFill/>
        </p:spPr>
        <p:txBody>
          <a:bodyPr wrap="square" rtlCol="0">
            <a:spAutoFit/>
          </a:bodyPr>
          <a:lstStyle/>
          <a:p>
            <a:pPr marL="457200" indent="-457200">
              <a:lnSpc>
                <a:spcPct val="200000"/>
              </a:lnSpc>
              <a:buFont typeface="+mj-lt"/>
              <a:buAutoNum type="arabicPeriod" startAt="2"/>
            </a:pPr>
            <a:r>
              <a:rPr lang="en-US" sz="2000" dirty="0">
                <a:latin typeface="Arial" panose="020B0604020202020204" pitchFamily="34" charset="0"/>
                <a:cs typeface="Arial" panose="020B0604020202020204" pitchFamily="34" charset="0"/>
              </a:rPr>
              <a:t>Magnolias: 54.55%</a:t>
            </a:r>
          </a:p>
        </p:txBody>
      </p:sp>
      <p:sp>
        <p:nvSpPr>
          <p:cNvPr id="34" name="TextBox 33">
            <a:extLst>
              <a:ext uri="{FF2B5EF4-FFF2-40B4-BE49-F238E27FC236}">
                <a16:creationId xmlns:a16="http://schemas.microsoft.com/office/drawing/2014/main" id="{65BEB1D9-0578-DA5A-E1B0-ED01C9A9E9E3}"/>
              </a:ext>
            </a:extLst>
          </p:cNvPr>
          <p:cNvSpPr txBox="1"/>
          <p:nvPr/>
        </p:nvSpPr>
        <p:spPr>
          <a:xfrm>
            <a:off x="8776824" y="4416696"/>
            <a:ext cx="2950548" cy="612412"/>
          </a:xfrm>
          <a:prstGeom prst="rect">
            <a:avLst/>
          </a:prstGeom>
          <a:noFill/>
        </p:spPr>
        <p:txBody>
          <a:bodyPr wrap="square" rtlCol="0">
            <a:spAutoFit/>
          </a:bodyPr>
          <a:lstStyle/>
          <a:p>
            <a:pPr marL="457200" indent="-457200">
              <a:lnSpc>
                <a:spcPct val="200000"/>
              </a:lnSpc>
              <a:buFont typeface="+mj-lt"/>
              <a:buAutoNum type="arabicPeriod" startAt="3"/>
            </a:pPr>
            <a:r>
              <a:rPr lang="en-US" sz="2000" dirty="0">
                <a:latin typeface="Arial" panose="020B0604020202020204" pitchFamily="34" charset="0"/>
                <a:cs typeface="Arial" panose="020B0604020202020204" pitchFamily="34" charset="0"/>
              </a:rPr>
              <a:t>Pines: 38.64%</a:t>
            </a:r>
          </a:p>
        </p:txBody>
      </p:sp>
      <p:sp>
        <p:nvSpPr>
          <p:cNvPr id="35" name="TextBox 34">
            <a:extLst>
              <a:ext uri="{FF2B5EF4-FFF2-40B4-BE49-F238E27FC236}">
                <a16:creationId xmlns:a16="http://schemas.microsoft.com/office/drawing/2014/main" id="{AA6857CC-7570-29CE-7DCE-91B6333FB052}"/>
              </a:ext>
            </a:extLst>
          </p:cNvPr>
          <p:cNvSpPr txBox="1"/>
          <p:nvPr/>
        </p:nvSpPr>
        <p:spPr>
          <a:xfrm>
            <a:off x="8776824" y="5748994"/>
            <a:ext cx="2950548" cy="612412"/>
          </a:xfrm>
          <a:prstGeom prst="rect">
            <a:avLst/>
          </a:prstGeom>
          <a:noFill/>
        </p:spPr>
        <p:txBody>
          <a:bodyPr wrap="square" rtlCol="0">
            <a:spAutoFit/>
          </a:bodyPr>
          <a:lstStyle/>
          <a:p>
            <a:pPr marL="457200" indent="-457200">
              <a:lnSpc>
                <a:spcPct val="200000"/>
              </a:lnSpc>
              <a:buFont typeface="+mj-lt"/>
              <a:buAutoNum type="arabicPeriod" startAt="4"/>
            </a:pPr>
            <a:r>
              <a:rPr lang="en-US" sz="2000" dirty="0">
                <a:latin typeface="Arial" panose="020B0604020202020204" pitchFamily="34" charset="0"/>
                <a:cs typeface="Arial" panose="020B0604020202020204" pitchFamily="34" charset="0"/>
              </a:rPr>
              <a:t>Palms: 35.8%</a:t>
            </a:r>
          </a:p>
        </p:txBody>
      </p:sp>
      <p:pic>
        <p:nvPicPr>
          <p:cNvPr id="37" name="Picture 36" descr="A logo with a map in the center&#10;&#10;AI-generated content may be incorrect.">
            <a:extLst>
              <a:ext uri="{FF2B5EF4-FFF2-40B4-BE49-F238E27FC236}">
                <a16:creationId xmlns:a16="http://schemas.microsoft.com/office/drawing/2014/main" id="{C8A41642-49CD-EADB-B838-03662E3B2A0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1118751" y="29029"/>
            <a:ext cx="902813" cy="923331"/>
          </a:xfrm>
          <a:prstGeom prst="rect">
            <a:avLst/>
          </a:prstGeom>
        </p:spPr>
      </p:pic>
      <p:pic>
        <p:nvPicPr>
          <p:cNvPr id="38" name="Picture 37" descr="A close-up of a logo&#10;&#10;AI-generated content may be incorrect.">
            <a:extLst>
              <a:ext uri="{FF2B5EF4-FFF2-40B4-BE49-F238E27FC236}">
                <a16:creationId xmlns:a16="http://schemas.microsoft.com/office/drawing/2014/main" id="{11A35DF6-CDD2-3C10-1A0E-C9AED89F3C2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1221" y="6502114"/>
            <a:ext cx="1031966" cy="304899"/>
          </a:xfrm>
          <a:prstGeom prst="rect">
            <a:avLst/>
          </a:prstGeom>
        </p:spPr>
      </p:pic>
      <p:cxnSp>
        <p:nvCxnSpPr>
          <p:cNvPr id="39" name="Straight Connector 38">
            <a:extLst>
              <a:ext uri="{FF2B5EF4-FFF2-40B4-BE49-F238E27FC236}">
                <a16:creationId xmlns:a16="http://schemas.microsoft.com/office/drawing/2014/main" id="{E510DDB1-6FFE-B244-9244-AEC17C506293}"/>
              </a:ext>
            </a:extLst>
          </p:cNvPr>
          <p:cNvCxnSpPr/>
          <p:nvPr/>
        </p:nvCxnSpPr>
        <p:spPr>
          <a:xfrm>
            <a:off x="6096000" y="1412732"/>
            <a:ext cx="0" cy="5089382"/>
          </a:xfrm>
          <a:prstGeom prst="line">
            <a:avLst/>
          </a:prstGeom>
          <a:ln w="9525">
            <a:solidFill>
              <a:srgbClr val="516E36"/>
            </a:solidFill>
          </a:ln>
        </p:spPr>
        <p:style>
          <a:lnRef idx="2">
            <a:schemeClr val="accent1"/>
          </a:lnRef>
          <a:fillRef idx="0">
            <a:schemeClr val="accent1"/>
          </a:fillRef>
          <a:effectRef idx="1">
            <a:schemeClr val="accent1"/>
          </a:effectRef>
          <a:fontRef idx="minor">
            <a:schemeClr val="tx1"/>
          </a:fontRef>
        </p:style>
      </p:cxnSp>
      <p:sp>
        <p:nvSpPr>
          <p:cNvPr id="3" name="Rectangle: Rounded Corners 2">
            <a:extLst>
              <a:ext uri="{FF2B5EF4-FFF2-40B4-BE49-F238E27FC236}">
                <a16:creationId xmlns:a16="http://schemas.microsoft.com/office/drawing/2014/main" id="{EB79FAFC-2941-C21B-BD55-58EA17B1FB75}"/>
              </a:ext>
            </a:extLst>
          </p:cNvPr>
          <p:cNvSpPr/>
          <p:nvPr/>
        </p:nvSpPr>
        <p:spPr>
          <a:xfrm>
            <a:off x="1581635" y="5010474"/>
            <a:ext cx="2086723" cy="494851"/>
          </a:xfrm>
          <a:prstGeom prst="roundRect">
            <a:avLst/>
          </a:prstGeom>
          <a:solidFill>
            <a:srgbClr val="6E954A">
              <a:alpha val="25098"/>
            </a:srgbClr>
          </a:solidFill>
          <a:ln w="57150">
            <a:solidFill>
              <a:srgbClr val="516E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8B0B28B7-6E25-EDA1-02ED-28552434A85E}"/>
              </a:ext>
            </a:extLst>
          </p:cNvPr>
          <p:cNvSpPr/>
          <p:nvPr/>
        </p:nvSpPr>
        <p:spPr>
          <a:xfrm>
            <a:off x="8745182" y="1905516"/>
            <a:ext cx="2281406" cy="494851"/>
          </a:xfrm>
          <a:prstGeom prst="roundRect">
            <a:avLst/>
          </a:prstGeom>
          <a:solidFill>
            <a:srgbClr val="6E954A">
              <a:alpha val="25098"/>
            </a:srgbClr>
          </a:solidFill>
          <a:ln w="57150">
            <a:solidFill>
              <a:srgbClr val="516E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1">
            <a:extLst>
              <a:ext uri="{FF2B5EF4-FFF2-40B4-BE49-F238E27FC236}">
                <a16:creationId xmlns:a16="http://schemas.microsoft.com/office/drawing/2014/main" id="{D8D11EA6-FDFD-C1B2-A01C-0D8A99F6DF7F}"/>
              </a:ext>
            </a:extLst>
          </p:cNvPr>
          <p:cNvSpPr>
            <a:spLocks noGrp="1"/>
          </p:cNvSpPr>
          <p:nvPr>
            <p:ph type="sldNum" sz="quarter" idx="12"/>
          </p:nvPr>
        </p:nvSpPr>
        <p:spPr>
          <a:xfrm>
            <a:off x="11717079" y="6422267"/>
            <a:ext cx="351687" cy="365125"/>
          </a:xfrm>
        </p:spPr>
        <p:txBody>
          <a:bodyPr/>
          <a:lstStyle/>
          <a:p>
            <a:fld id="{F42DC2AF-CF6E-479B-BA69-71B6698E418A}" type="slidenum">
              <a:rPr lang="en-US" smtClean="0">
                <a:solidFill>
                  <a:schemeClr val="bg1">
                    <a:lumMod val="50000"/>
                  </a:schemeClr>
                </a:solidFill>
                <a:latin typeface="Arial" panose="020B0604020202020204" pitchFamily="34" charset="0"/>
                <a:cs typeface="Arial" panose="020B0604020202020204" pitchFamily="34" charset="0"/>
              </a:rPr>
              <a:pPr/>
              <a:t>16</a:t>
            </a:fld>
            <a:endParaRPr lang="en-US"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6436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C0043-BC94-EA5D-0104-4F8344010472}"/>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9FF97C02-95E1-2ADC-640E-484612222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22747" y="4508053"/>
            <a:ext cx="5090710" cy="2148571"/>
          </a:xfrm>
          <a:prstGeom prst="rect">
            <a:avLst/>
          </a:prstGeom>
        </p:spPr>
      </p:pic>
      <p:sp>
        <p:nvSpPr>
          <p:cNvPr id="4" name="TextBox 3">
            <a:extLst>
              <a:ext uri="{FF2B5EF4-FFF2-40B4-BE49-F238E27FC236}">
                <a16:creationId xmlns:a16="http://schemas.microsoft.com/office/drawing/2014/main" id="{AF1FA499-4D29-4545-3E0D-3A1AA47ADA47}"/>
              </a:ext>
            </a:extLst>
          </p:cNvPr>
          <p:cNvSpPr txBox="1"/>
          <p:nvPr/>
        </p:nvSpPr>
        <p:spPr>
          <a:xfrm>
            <a:off x="342667" y="327457"/>
            <a:ext cx="10621540" cy="590931"/>
          </a:xfrm>
          <a:prstGeom prst="rect">
            <a:avLst/>
          </a:prstGeom>
          <a:noFill/>
        </p:spPr>
        <p:txBody>
          <a:bodyPr wrap="square">
            <a:spAutoFit/>
          </a:bodyPr>
          <a:lstStyle/>
          <a:p>
            <a:pPr algn="ctr">
              <a:lnSpc>
                <a:spcPct val="90000"/>
              </a:lnSpc>
              <a:spcAft>
                <a:spcPts val="600"/>
              </a:spcAft>
            </a:pPr>
            <a:r>
              <a:rPr lang="en-US" sz="3600" dirty="0">
                <a:latin typeface="Arial" panose="020B0604020202020204" pitchFamily="34" charset="0"/>
                <a:cs typeface="Arial" panose="020B0604020202020204" pitchFamily="34" charset="0"/>
              </a:rPr>
              <a:t>The County’s thoughts on </a:t>
            </a:r>
            <a:r>
              <a:rPr lang="en-US" sz="3600" b="1" i="1" dirty="0">
                <a:latin typeface="Arial" panose="020B0604020202020204" pitchFamily="34" charset="0"/>
                <a:cs typeface="Arial" panose="020B0604020202020204" pitchFamily="34" charset="0"/>
              </a:rPr>
              <a:t>parks and open space</a:t>
            </a:r>
            <a:r>
              <a:rPr lang="en-US" sz="3600" dirty="0">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A6DAA238-B27A-DA48-403F-A6FFD59273A7}"/>
              </a:ext>
            </a:extLst>
          </p:cNvPr>
          <p:cNvSpPr txBox="1"/>
          <p:nvPr/>
        </p:nvSpPr>
        <p:spPr>
          <a:xfrm>
            <a:off x="328918" y="1215965"/>
            <a:ext cx="5188338" cy="923330"/>
          </a:xfrm>
          <a:prstGeom prst="rect">
            <a:avLst/>
          </a:prstGeom>
          <a:noFill/>
        </p:spPr>
        <p:txBody>
          <a:bodyPr wrap="square">
            <a:spAutoFit/>
          </a:bodyPr>
          <a:lstStyle/>
          <a:p>
            <a:pPr algn="ctr">
              <a:lnSpc>
                <a:spcPct val="90000"/>
              </a:lnSpc>
              <a:spcAft>
                <a:spcPts val="600"/>
              </a:spcAft>
            </a:pPr>
            <a:r>
              <a:rPr lang="en-US" sz="2000" dirty="0">
                <a:latin typeface="Arial" panose="020B0604020202020204" pitchFamily="34" charset="0"/>
                <a:cs typeface="Arial" panose="020B0604020202020204" pitchFamily="34" charset="0"/>
              </a:rPr>
              <a:t>Do you think </a:t>
            </a:r>
            <a:r>
              <a:rPr lang="en-US" sz="2000" b="1" dirty="0">
                <a:latin typeface="Arial" panose="020B0604020202020204" pitchFamily="34" charset="0"/>
                <a:cs typeface="Arial" panose="020B0604020202020204" pitchFamily="34" charset="0"/>
              </a:rPr>
              <a:t>new larger residential </a:t>
            </a:r>
            <a:r>
              <a:rPr lang="en-US" sz="2000" dirty="0">
                <a:latin typeface="Arial" panose="020B0604020202020204" pitchFamily="34" charset="0"/>
                <a:cs typeface="Arial" panose="020B0604020202020204" pitchFamily="34" charset="0"/>
              </a:rPr>
              <a:t>developments should be </a:t>
            </a:r>
            <a:r>
              <a:rPr lang="en-US" sz="2000" b="1" dirty="0">
                <a:latin typeface="Arial" panose="020B0604020202020204" pitchFamily="34" charset="0"/>
                <a:cs typeface="Arial" panose="020B0604020202020204" pitchFamily="34" charset="0"/>
              </a:rPr>
              <a:t>required</a:t>
            </a:r>
            <a:r>
              <a:rPr lang="en-US" sz="2000" dirty="0">
                <a:latin typeface="Arial" panose="020B0604020202020204" pitchFamily="34" charset="0"/>
                <a:cs typeface="Arial" panose="020B0604020202020204" pitchFamily="34" charset="0"/>
              </a:rPr>
              <a:t> to provide </a:t>
            </a:r>
            <a:r>
              <a:rPr lang="en-US" sz="2000" b="1" dirty="0">
                <a:latin typeface="Arial" panose="020B0604020202020204" pitchFamily="34" charset="0"/>
                <a:cs typeface="Arial" panose="020B0604020202020204" pitchFamily="34" charset="0"/>
              </a:rPr>
              <a:t>open space</a:t>
            </a:r>
            <a:r>
              <a:rPr lang="en-US" sz="2000" dirty="0">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5F6AB7B9-6946-2A93-D013-9E368B566630}"/>
              </a:ext>
            </a:extLst>
          </p:cNvPr>
          <p:cNvSpPr txBox="1"/>
          <p:nvPr/>
        </p:nvSpPr>
        <p:spPr>
          <a:xfrm>
            <a:off x="6118755" y="1215965"/>
            <a:ext cx="5498694" cy="369332"/>
          </a:xfrm>
          <a:prstGeom prst="rect">
            <a:avLst/>
          </a:prstGeom>
          <a:noFill/>
        </p:spPr>
        <p:txBody>
          <a:bodyPr wrap="square">
            <a:spAutoFit/>
          </a:bodyPr>
          <a:lstStyle/>
          <a:p>
            <a:pPr algn="ctr">
              <a:lnSpc>
                <a:spcPct val="90000"/>
              </a:lnSpc>
              <a:spcAft>
                <a:spcPts val="600"/>
              </a:spcAft>
            </a:pPr>
            <a:r>
              <a:rPr lang="en-US" sz="2000" dirty="0">
                <a:latin typeface="Arial" panose="020B0604020202020204" pitchFamily="34" charset="0"/>
                <a:cs typeface="Arial" panose="020B0604020202020204" pitchFamily="34" charset="0"/>
              </a:rPr>
              <a:t>What type of park do you </a:t>
            </a:r>
            <a:r>
              <a:rPr lang="en-US" sz="2000" b="1" dirty="0">
                <a:latin typeface="Arial" panose="020B0604020202020204" pitchFamily="34" charset="0"/>
                <a:cs typeface="Arial" panose="020B0604020202020204" pitchFamily="34" charset="0"/>
              </a:rPr>
              <a:t>prefer</a:t>
            </a:r>
            <a:r>
              <a:rPr lang="en-US" sz="2000" dirty="0">
                <a:latin typeface="Arial" panose="020B0604020202020204" pitchFamily="34" charset="0"/>
                <a:cs typeface="Arial" panose="020B0604020202020204" pitchFamily="34" charset="0"/>
              </a:rPr>
              <a:t>?</a:t>
            </a:r>
          </a:p>
        </p:txBody>
      </p:sp>
      <p:cxnSp>
        <p:nvCxnSpPr>
          <p:cNvPr id="33" name="Straight Connector 32">
            <a:extLst>
              <a:ext uri="{FF2B5EF4-FFF2-40B4-BE49-F238E27FC236}">
                <a16:creationId xmlns:a16="http://schemas.microsoft.com/office/drawing/2014/main" id="{1ADAA382-153E-1B4A-199B-0D8654B4367B}"/>
              </a:ext>
            </a:extLst>
          </p:cNvPr>
          <p:cNvCxnSpPr>
            <a:cxnSpLocks/>
          </p:cNvCxnSpPr>
          <p:nvPr/>
        </p:nvCxnSpPr>
        <p:spPr>
          <a:xfrm>
            <a:off x="342667" y="1088628"/>
            <a:ext cx="11384705" cy="0"/>
          </a:xfrm>
          <a:prstGeom prst="line">
            <a:avLst/>
          </a:prstGeom>
          <a:ln w="38100">
            <a:solidFill>
              <a:srgbClr val="516E36"/>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96C0E977-0FA2-BDD7-F4E9-14E115109FA2}"/>
              </a:ext>
            </a:extLst>
          </p:cNvPr>
          <p:cNvGrpSpPr/>
          <p:nvPr/>
        </p:nvGrpSpPr>
        <p:grpSpPr>
          <a:xfrm>
            <a:off x="1125429" y="2201235"/>
            <a:ext cx="3178852" cy="4405241"/>
            <a:chOff x="1125429" y="1835471"/>
            <a:chExt cx="3178852" cy="4405241"/>
          </a:xfrm>
        </p:grpSpPr>
        <p:pic>
          <p:nvPicPr>
            <p:cNvPr id="9" name="Picture 8">
              <a:extLst>
                <a:ext uri="{FF2B5EF4-FFF2-40B4-BE49-F238E27FC236}">
                  <a16:creationId xmlns:a16="http://schemas.microsoft.com/office/drawing/2014/main" id="{B310AE2D-5B1C-069E-9DF8-D08AA33E0E35}"/>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125429" y="1835471"/>
              <a:ext cx="3178852" cy="3265023"/>
            </a:xfrm>
            <a:prstGeom prst="rect">
              <a:avLst/>
            </a:prstGeom>
          </p:spPr>
        </p:pic>
        <p:pic>
          <p:nvPicPr>
            <p:cNvPr id="12" name="Picture 11">
              <a:extLst>
                <a:ext uri="{FF2B5EF4-FFF2-40B4-BE49-F238E27FC236}">
                  <a16:creationId xmlns:a16="http://schemas.microsoft.com/office/drawing/2014/main" id="{331254C2-75BA-FA97-841C-0B8CC150A0FD}"/>
                </a:ext>
              </a:extLst>
            </p:cNvPr>
            <p:cNvPicPr>
              <a:picLocks noChangeAspect="1"/>
            </p:cNvPicPr>
            <p:nvPr/>
          </p:nvPicPr>
          <p:blipFill>
            <a:blip r:embed="rId5"/>
            <a:stretch>
              <a:fillRect/>
            </a:stretch>
          </p:blipFill>
          <p:spPr>
            <a:xfrm>
              <a:off x="1794479" y="5119788"/>
              <a:ext cx="858168" cy="1078509"/>
            </a:xfrm>
            <a:prstGeom prst="rect">
              <a:avLst/>
            </a:prstGeom>
          </p:spPr>
        </p:pic>
        <p:sp>
          <p:nvSpPr>
            <p:cNvPr id="16" name="TextBox 15">
              <a:extLst>
                <a:ext uri="{FF2B5EF4-FFF2-40B4-BE49-F238E27FC236}">
                  <a16:creationId xmlns:a16="http://schemas.microsoft.com/office/drawing/2014/main" id="{786E24F7-D3EA-5D51-3FF4-F9D436D24400}"/>
                </a:ext>
              </a:extLst>
            </p:cNvPr>
            <p:cNvSpPr txBox="1"/>
            <p:nvPr/>
          </p:nvSpPr>
          <p:spPr>
            <a:xfrm>
              <a:off x="2981443" y="4875595"/>
              <a:ext cx="642704" cy="1365117"/>
            </a:xfrm>
            <a:prstGeom prst="rect">
              <a:avLst/>
            </a:prstGeom>
            <a:noFill/>
          </p:spPr>
          <p:txBody>
            <a:bodyPr wrap="square" rtlCol="0">
              <a:spAutoFit/>
            </a:bodyPr>
            <a:lstStyle/>
            <a:p>
              <a:pPr>
                <a:lnSpc>
                  <a:spcPct val="250000"/>
                </a:lnSpc>
              </a:pPr>
              <a:r>
                <a:rPr lang="en-US" dirty="0">
                  <a:latin typeface="Arial" panose="020B0604020202020204" pitchFamily="34" charset="0"/>
                  <a:cs typeface="Arial" panose="020B0604020202020204" pitchFamily="34" charset="0"/>
                </a:rPr>
                <a:t>143</a:t>
              </a:r>
            </a:p>
            <a:p>
              <a:pPr>
                <a:lnSpc>
                  <a:spcPct val="250000"/>
                </a:lnSpc>
              </a:pPr>
              <a:r>
                <a:rPr lang="en-US" dirty="0">
                  <a:latin typeface="Arial" panose="020B0604020202020204" pitchFamily="34" charset="0"/>
                  <a:cs typeface="Arial" panose="020B0604020202020204" pitchFamily="34" charset="0"/>
                </a:rPr>
                <a:t>26</a:t>
              </a:r>
            </a:p>
          </p:txBody>
        </p:sp>
      </p:grpSp>
      <p:sp>
        <p:nvSpPr>
          <p:cNvPr id="17" name="TextBox 16">
            <a:extLst>
              <a:ext uri="{FF2B5EF4-FFF2-40B4-BE49-F238E27FC236}">
                <a16:creationId xmlns:a16="http://schemas.microsoft.com/office/drawing/2014/main" id="{67691603-1238-9498-1AE4-0349ABE1B2E5}"/>
              </a:ext>
            </a:extLst>
          </p:cNvPr>
          <p:cNvSpPr txBox="1"/>
          <p:nvPr/>
        </p:nvSpPr>
        <p:spPr>
          <a:xfrm>
            <a:off x="7203688" y="1479920"/>
            <a:ext cx="3758108" cy="3074624"/>
          </a:xfrm>
          <a:prstGeom prst="rect">
            <a:avLst/>
          </a:prstGeom>
          <a:noFill/>
        </p:spPr>
        <p:txBody>
          <a:bodyPr wrap="square" rtlCol="0">
            <a:spAutoFit/>
          </a:bodyPr>
          <a:lstStyle/>
          <a:p>
            <a:pPr marL="342900" indent="-342900">
              <a:lnSpc>
                <a:spcPct val="200000"/>
              </a:lnSpc>
              <a:buFont typeface="+mj-lt"/>
              <a:buAutoNum type="arabicPeriod"/>
            </a:pPr>
            <a:r>
              <a:rPr lang="en-US" sz="2000" dirty="0">
                <a:latin typeface="Arial" panose="020B0604020202020204" pitchFamily="34" charset="0"/>
                <a:cs typeface="Arial" panose="020B0604020202020204" pitchFamily="34" charset="0"/>
              </a:rPr>
              <a:t>Nature Park: 76.14%</a:t>
            </a:r>
          </a:p>
          <a:p>
            <a:pPr marL="342900" indent="-342900">
              <a:lnSpc>
                <a:spcPct val="200000"/>
              </a:lnSpc>
              <a:buFont typeface="+mj-lt"/>
              <a:buAutoNum type="arabicPeriod"/>
            </a:pPr>
            <a:r>
              <a:rPr lang="en-US" sz="2000" dirty="0">
                <a:latin typeface="Arial" panose="020B0604020202020204" pitchFamily="34" charset="0"/>
                <a:cs typeface="Arial" panose="020B0604020202020204" pitchFamily="34" charset="0"/>
              </a:rPr>
              <a:t>Community Park: 46.59%</a:t>
            </a:r>
          </a:p>
          <a:p>
            <a:pPr marL="342900" indent="-342900">
              <a:lnSpc>
                <a:spcPct val="200000"/>
              </a:lnSpc>
              <a:buFont typeface="+mj-lt"/>
              <a:buAutoNum type="arabicPeriod"/>
            </a:pPr>
            <a:r>
              <a:rPr lang="en-US" sz="2000" dirty="0">
                <a:latin typeface="Arial" panose="020B0604020202020204" pitchFamily="34" charset="0"/>
                <a:cs typeface="Arial" panose="020B0604020202020204" pitchFamily="34" charset="0"/>
              </a:rPr>
              <a:t>Playground: 29.55%</a:t>
            </a:r>
          </a:p>
          <a:p>
            <a:pPr marL="342900" indent="-342900">
              <a:lnSpc>
                <a:spcPct val="200000"/>
              </a:lnSpc>
              <a:buFont typeface="+mj-lt"/>
              <a:buAutoNum type="arabicPeriod"/>
            </a:pPr>
            <a:r>
              <a:rPr lang="en-US" sz="2000" dirty="0">
                <a:latin typeface="Arial" panose="020B0604020202020204" pitchFamily="34" charset="0"/>
                <a:cs typeface="Arial" panose="020B0604020202020204" pitchFamily="34" charset="0"/>
              </a:rPr>
              <a:t>Sport Complex: 20.45%</a:t>
            </a:r>
          </a:p>
          <a:p>
            <a:pPr marL="342900" indent="-342900">
              <a:lnSpc>
                <a:spcPct val="200000"/>
              </a:lnSpc>
              <a:buFont typeface="+mj-lt"/>
              <a:buAutoNum type="arabicPeriod"/>
            </a:pPr>
            <a:r>
              <a:rPr lang="en-US" sz="2000" dirty="0">
                <a:latin typeface="Arial" panose="020B0604020202020204" pitchFamily="34" charset="0"/>
                <a:cs typeface="Arial" panose="020B0604020202020204" pitchFamily="34" charset="0"/>
              </a:rPr>
              <a:t>Other: 14.77%</a:t>
            </a:r>
          </a:p>
        </p:txBody>
      </p:sp>
      <p:pic>
        <p:nvPicPr>
          <p:cNvPr id="22" name="Picture 21" descr="A logo with a map in the center&#10;&#10;AI-generated content may be incorrect.">
            <a:extLst>
              <a:ext uri="{FF2B5EF4-FFF2-40B4-BE49-F238E27FC236}">
                <a16:creationId xmlns:a16="http://schemas.microsoft.com/office/drawing/2014/main" id="{8355EED4-9289-34A2-4520-6C3E94890DE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118751" y="29029"/>
            <a:ext cx="902813" cy="923331"/>
          </a:xfrm>
          <a:prstGeom prst="rect">
            <a:avLst/>
          </a:prstGeom>
        </p:spPr>
      </p:pic>
      <p:pic>
        <p:nvPicPr>
          <p:cNvPr id="23" name="Picture 22" descr="A close-up of a logo&#10;&#10;AI-generated content may be incorrect.">
            <a:extLst>
              <a:ext uri="{FF2B5EF4-FFF2-40B4-BE49-F238E27FC236}">
                <a16:creationId xmlns:a16="http://schemas.microsoft.com/office/drawing/2014/main" id="{839D2746-EDDC-2929-9838-8BA1B697793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5931" y="6454026"/>
            <a:ext cx="1031966" cy="304899"/>
          </a:xfrm>
          <a:prstGeom prst="rect">
            <a:avLst/>
          </a:prstGeom>
        </p:spPr>
      </p:pic>
      <p:cxnSp>
        <p:nvCxnSpPr>
          <p:cNvPr id="24" name="Straight Connector 23">
            <a:extLst>
              <a:ext uri="{FF2B5EF4-FFF2-40B4-BE49-F238E27FC236}">
                <a16:creationId xmlns:a16="http://schemas.microsoft.com/office/drawing/2014/main" id="{47B85DE8-C30A-6EF6-8C3A-AF805CE96CEB}"/>
              </a:ext>
            </a:extLst>
          </p:cNvPr>
          <p:cNvCxnSpPr/>
          <p:nvPr/>
        </p:nvCxnSpPr>
        <p:spPr>
          <a:xfrm>
            <a:off x="6096000" y="1384680"/>
            <a:ext cx="0" cy="5089382"/>
          </a:xfrm>
          <a:prstGeom prst="line">
            <a:avLst/>
          </a:prstGeom>
          <a:ln w="9525">
            <a:solidFill>
              <a:srgbClr val="516E36"/>
            </a:solidFill>
          </a:ln>
        </p:spPr>
        <p:style>
          <a:lnRef idx="2">
            <a:schemeClr val="accent1"/>
          </a:lnRef>
          <a:fillRef idx="0">
            <a:schemeClr val="accent1"/>
          </a:fillRef>
          <a:effectRef idx="1">
            <a:schemeClr val="accent1"/>
          </a:effectRef>
          <a:fontRef idx="minor">
            <a:schemeClr val="tx1"/>
          </a:fontRef>
        </p:style>
      </p:cxnSp>
      <p:sp>
        <p:nvSpPr>
          <p:cNvPr id="5" name="Rectangle: Rounded Corners 4">
            <a:extLst>
              <a:ext uri="{FF2B5EF4-FFF2-40B4-BE49-F238E27FC236}">
                <a16:creationId xmlns:a16="http://schemas.microsoft.com/office/drawing/2014/main" id="{BAB41AB2-55A0-1EF8-AE8C-906A13F1A21F}"/>
              </a:ext>
            </a:extLst>
          </p:cNvPr>
          <p:cNvSpPr/>
          <p:nvPr/>
        </p:nvSpPr>
        <p:spPr>
          <a:xfrm>
            <a:off x="1729989" y="5476168"/>
            <a:ext cx="2086723" cy="494851"/>
          </a:xfrm>
          <a:prstGeom prst="roundRect">
            <a:avLst/>
          </a:prstGeom>
          <a:solidFill>
            <a:srgbClr val="6E954A">
              <a:alpha val="25098"/>
            </a:srgbClr>
          </a:solidFill>
          <a:ln w="57150">
            <a:solidFill>
              <a:srgbClr val="516E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BFF14CFD-1B28-3067-EBEC-A0E0E5F8349D}"/>
              </a:ext>
            </a:extLst>
          </p:cNvPr>
          <p:cNvSpPr/>
          <p:nvPr/>
        </p:nvSpPr>
        <p:spPr>
          <a:xfrm>
            <a:off x="7203688" y="1677630"/>
            <a:ext cx="2951530" cy="494851"/>
          </a:xfrm>
          <a:prstGeom prst="roundRect">
            <a:avLst/>
          </a:prstGeom>
          <a:solidFill>
            <a:srgbClr val="6E954A">
              <a:alpha val="25098"/>
            </a:srgbClr>
          </a:solidFill>
          <a:ln w="57150">
            <a:solidFill>
              <a:srgbClr val="516E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11">
            <a:extLst>
              <a:ext uri="{FF2B5EF4-FFF2-40B4-BE49-F238E27FC236}">
                <a16:creationId xmlns:a16="http://schemas.microsoft.com/office/drawing/2014/main" id="{5E01FD0D-D289-E732-C59A-55E3494F240B}"/>
              </a:ext>
            </a:extLst>
          </p:cNvPr>
          <p:cNvSpPr>
            <a:spLocks noGrp="1"/>
          </p:cNvSpPr>
          <p:nvPr>
            <p:ph type="sldNum" sz="quarter" idx="12"/>
          </p:nvPr>
        </p:nvSpPr>
        <p:spPr>
          <a:xfrm>
            <a:off x="11717079" y="6422267"/>
            <a:ext cx="351687" cy="365125"/>
          </a:xfrm>
        </p:spPr>
        <p:txBody>
          <a:bodyPr/>
          <a:lstStyle/>
          <a:p>
            <a:fld id="{F42DC2AF-CF6E-479B-BA69-71B6698E418A}" type="slidenum">
              <a:rPr lang="en-US" smtClean="0">
                <a:solidFill>
                  <a:schemeClr val="bg1">
                    <a:lumMod val="50000"/>
                  </a:schemeClr>
                </a:solidFill>
                <a:latin typeface="Arial" panose="020B0604020202020204" pitchFamily="34" charset="0"/>
                <a:cs typeface="Arial" panose="020B0604020202020204" pitchFamily="34" charset="0"/>
              </a:rPr>
              <a:pPr/>
              <a:t>17</a:t>
            </a:fld>
            <a:endParaRPr lang="en-US"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2074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378E7-72AF-CEC5-ABC1-16A216D0F24C}"/>
            </a:ext>
          </a:extLst>
        </p:cNvPr>
        <p:cNvGrpSpPr/>
        <p:nvPr/>
      </p:nvGrpSpPr>
      <p:grpSpPr>
        <a:xfrm>
          <a:off x="0" y="0"/>
          <a:ext cx="0" cy="0"/>
          <a:chOff x="0" y="0"/>
          <a:chExt cx="0" cy="0"/>
        </a:xfrm>
      </p:grpSpPr>
      <p:grpSp>
        <p:nvGrpSpPr>
          <p:cNvPr id="9" name="Graphic 34">
            <a:extLst>
              <a:ext uri="{FF2B5EF4-FFF2-40B4-BE49-F238E27FC236}">
                <a16:creationId xmlns:a16="http://schemas.microsoft.com/office/drawing/2014/main" id="{F7361F28-5630-E253-39DC-9992AB302702}"/>
              </a:ext>
            </a:extLst>
          </p:cNvPr>
          <p:cNvGrpSpPr/>
          <p:nvPr/>
        </p:nvGrpSpPr>
        <p:grpSpPr>
          <a:xfrm rot="8371969">
            <a:off x="-1237109" y="726324"/>
            <a:ext cx="5829836" cy="9450999"/>
            <a:chOff x="9580240" y="0"/>
            <a:chExt cx="2611759" cy="5295900"/>
          </a:xfrm>
          <a:solidFill>
            <a:srgbClr val="EBC392"/>
          </a:solidFill>
        </p:grpSpPr>
        <p:sp>
          <p:nvSpPr>
            <p:cNvPr id="10" name="Freeform: Shape 9">
              <a:extLst>
                <a:ext uri="{FF2B5EF4-FFF2-40B4-BE49-F238E27FC236}">
                  <a16:creationId xmlns:a16="http://schemas.microsoft.com/office/drawing/2014/main" id="{CC9FB218-0DF0-9065-33A1-FED593E67BB1}"/>
                </a:ext>
              </a:extLst>
            </p:cNvPr>
            <p:cNvSpPr/>
            <p:nvPr/>
          </p:nvSpPr>
          <p:spPr>
            <a:xfrm>
              <a:off x="10415819" y="721039"/>
              <a:ext cx="1773342" cy="2026677"/>
            </a:xfrm>
            <a:custGeom>
              <a:avLst/>
              <a:gdLst>
                <a:gd name="connsiteX0" fmla="*/ 14359 w 1773342"/>
                <a:gd name="connsiteY0" fmla="*/ 1024135 h 2026676"/>
                <a:gd name="connsiteX1" fmla="*/ 431999 w 1773342"/>
                <a:gd name="connsiteY1" fmla="*/ 1898984 h 2026676"/>
                <a:gd name="connsiteX2" fmla="*/ 641362 w 1773342"/>
                <a:gd name="connsiteY2" fmla="*/ 2031020 h 2026676"/>
                <a:gd name="connsiteX3" fmla="*/ 1774009 w 1773342"/>
                <a:gd name="connsiteY3" fmla="*/ 2031020 h 2026676"/>
                <a:gd name="connsiteX4" fmla="*/ 1774009 w 1773342"/>
                <a:gd name="connsiteY4" fmla="*/ 0 h 2026676"/>
                <a:gd name="connsiteX5" fmla="*/ 82759 w 1773342"/>
                <a:gd name="connsiteY5" fmla="*/ 827801 h 2026676"/>
                <a:gd name="connsiteX6" fmla="*/ 14359 w 1773342"/>
                <a:gd name="connsiteY6" fmla="*/ 1024135 h 20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3342" h="2026676">
                  <a:moveTo>
                    <a:pt x="14359" y="1024135"/>
                  </a:moveTo>
                  <a:lnTo>
                    <a:pt x="431999" y="1898984"/>
                  </a:lnTo>
                  <a:cubicBezTo>
                    <a:pt x="466802" y="1971908"/>
                    <a:pt x="560536" y="2031020"/>
                    <a:pt x="641362" y="2031020"/>
                  </a:cubicBezTo>
                  <a:lnTo>
                    <a:pt x="1774009" y="2031020"/>
                  </a:lnTo>
                  <a:lnTo>
                    <a:pt x="1774009" y="0"/>
                  </a:lnTo>
                  <a:lnTo>
                    <a:pt x="82759" y="827801"/>
                  </a:lnTo>
                  <a:cubicBezTo>
                    <a:pt x="10197" y="863328"/>
                    <a:pt x="-20445" y="951211"/>
                    <a:pt x="14359" y="1024135"/>
                  </a:cubicBezTo>
                  <a:close/>
                </a:path>
              </a:pathLst>
            </a:custGeom>
            <a:solidFill>
              <a:srgbClr val="FFC000">
                <a:alpha val="30196"/>
              </a:srgbClr>
            </a:solidFill>
            <a:ln w="6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34BF6E3-DE45-738E-4E66-11DC4D6CE05A}"/>
                </a:ext>
              </a:extLst>
            </p:cNvPr>
            <p:cNvSpPr/>
            <p:nvPr/>
          </p:nvSpPr>
          <p:spPr>
            <a:xfrm>
              <a:off x="11054898" y="2874383"/>
              <a:ext cx="1133974" cy="2418742"/>
            </a:xfrm>
            <a:custGeom>
              <a:avLst/>
              <a:gdLst>
                <a:gd name="connsiteX0" fmla="*/ 13562 w 1133973"/>
                <a:gd name="connsiteY0" fmla="*/ 131432 h 2418742"/>
                <a:gd name="connsiteX1" fmla="*/ 1134990 w 1133973"/>
                <a:gd name="connsiteY1" fmla="*/ 2422724 h 2418742"/>
                <a:gd name="connsiteX2" fmla="*/ 1134990 w 1133973"/>
                <a:gd name="connsiteY2" fmla="*/ 0 h 2418742"/>
                <a:gd name="connsiteX3" fmla="*/ 95534 w 1133973"/>
                <a:gd name="connsiteY3" fmla="*/ 0 h 2418742"/>
                <a:gd name="connsiteX4" fmla="*/ 13562 w 1133973"/>
                <a:gd name="connsiteY4" fmla="*/ 131432 h 2418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3973" h="2418742">
                  <a:moveTo>
                    <a:pt x="13562" y="131432"/>
                  </a:moveTo>
                  <a:lnTo>
                    <a:pt x="1134990" y="2422724"/>
                  </a:lnTo>
                  <a:lnTo>
                    <a:pt x="1134990" y="0"/>
                  </a:lnTo>
                  <a:lnTo>
                    <a:pt x="95534" y="0"/>
                  </a:lnTo>
                  <a:cubicBezTo>
                    <a:pt x="14708" y="0"/>
                    <a:pt x="-21965" y="58810"/>
                    <a:pt x="13562" y="131432"/>
                  </a:cubicBezTo>
                  <a:close/>
                </a:path>
              </a:pathLst>
            </a:custGeom>
            <a:solidFill>
              <a:srgbClr val="FFC000">
                <a:alpha val="30196"/>
              </a:srgbClr>
            </a:solidFill>
            <a:ln w="6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0F62C121-9DD0-DFE1-D01D-B9E367A62037}"/>
                </a:ext>
              </a:extLst>
            </p:cNvPr>
            <p:cNvSpPr/>
            <p:nvPr/>
          </p:nvSpPr>
          <p:spPr>
            <a:xfrm>
              <a:off x="9580240" y="0"/>
              <a:ext cx="2605727" cy="1465722"/>
            </a:xfrm>
            <a:custGeom>
              <a:avLst/>
              <a:gdLst>
                <a:gd name="connsiteX0" fmla="*/ 869179 w 2605727"/>
                <a:gd name="connsiteY0" fmla="*/ 1450884 h 1465721"/>
                <a:gd name="connsiteX1" fmla="*/ 2609648 w 2605727"/>
                <a:gd name="connsiteY1" fmla="*/ 595216 h 1465721"/>
                <a:gd name="connsiteX2" fmla="*/ 2609648 w 2605727"/>
                <a:gd name="connsiteY2" fmla="*/ 0 h 1465721"/>
                <a:gd name="connsiteX3" fmla="*/ 0 w 2605727"/>
                <a:gd name="connsiteY3" fmla="*/ 0 h 1465721"/>
                <a:gd name="connsiteX4" fmla="*/ 673810 w 2605727"/>
                <a:gd name="connsiteY4" fmla="*/ 1383871 h 1465721"/>
                <a:gd name="connsiteX5" fmla="*/ 869179 w 2605727"/>
                <a:gd name="connsiteY5" fmla="*/ 1450884 h 146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5727" h="1465721">
                  <a:moveTo>
                    <a:pt x="869179" y="1450884"/>
                  </a:moveTo>
                  <a:lnTo>
                    <a:pt x="2609648" y="595216"/>
                  </a:lnTo>
                  <a:lnTo>
                    <a:pt x="2609648" y="0"/>
                  </a:lnTo>
                  <a:lnTo>
                    <a:pt x="0" y="0"/>
                  </a:lnTo>
                  <a:lnTo>
                    <a:pt x="673810" y="1383871"/>
                  </a:lnTo>
                  <a:cubicBezTo>
                    <a:pt x="709216" y="1456553"/>
                    <a:pt x="796677" y="1486531"/>
                    <a:pt x="869179" y="1450884"/>
                  </a:cubicBezTo>
                  <a:close/>
                </a:path>
              </a:pathLst>
            </a:custGeom>
            <a:solidFill>
              <a:srgbClr val="FFC000">
                <a:alpha val="30196"/>
              </a:srgbClr>
            </a:solidFill>
            <a:ln w="6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6C14CEF4-A14C-1467-5F01-9E870EC6CD0A}"/>
              </a:ext>
            </a:extLst>
          </p:cNvPr>
          <p:cNvSpPr txBox="1"/>
          <p:nvPr/>
        </p:nvSpPr>
        <p:spPr>
          <a:xfrm>
            <a:off x="216582" y="242690"/>
            <a:ext cx="11229277" cy="630942"/>
          </a:xfrm>
          <a:prstGeom prst="rect">
            <a:avLst/>
          </a:prstGeom>
          <a:noFill/>
        </p:spPr>
        <p:txBody>
          <a:bodyPr wrap="square" rtlCol="0">
            <a:spAutoFit/>
          </a:bodyPr>
          <a:lstStyle/>
          <a:p>
            <a:r>
              <a:rPr lang="en-US" sz="3500" b="1" dirty="0">
                <a:solidFill>
                  <a:srgbClr val="516E36"/>
                </a:solidFill>
                <a:latin typeface="Arial" panose="020B0604020202020204" pitchFamily="34" charset="0"/>
                <a:cs typeface="Arial" panose="020B0604020202020204" pitchFamily="34" charset="0"/>
              </a:rPr>
              <a:t>Summary on Business and Development Meeting</a:t>
            </a:r>
          </a:p>
        </p:txBody>
      </p:sp>
      <p:cxnSp>
        <p:nvCxnSpPr>
          <p:cNvPr id="7" name="Straight Connector 6">
            <a:extLst>
              <a:ext uri="{FF2B5EF4-FFF2-40B4-BE49-F238E27FC236}">
                <a16:creationId xmlns:a16="http://schemas.microsoft.com/office/drawing/2014/main" id="{976406AE-E607-7370-2657-D008127F0747}"/>
              </a:ext>
            </a:extLst>
          </p:cNvPr>
          <p:cNvCxnSpPr/>
          <p:nvPr/>
        </p:nvCxnSpPr>
        <p:spPr>
          <a:xfrm>
            <a:off x="133815" y="965965"/>
            <a:ext cx="11229278" cy="0"/>
          </a:xfrm>
          <a:prstGeom prst="line">
            <a:avLst/>
          </a:prstGeom>
          <a:ln w="38100">
            <a:solidFill>
              <a:srgbClr val="516E36"/>
            </a:solidFill>
          </a:ln>
        </p:spPr>
        <p:style>
          <a:lnRef idx="1">
            <a:schemeClr val="accent1"/>
          </a:lnRef>
          <a:fillRef idx="0">
            <a:schemeClr val="accent1"/>
          </a:fillRef>
          <a:effectRef idx="0">
            <a:schemeClr val="accent1"/>
          </a:effectRef>
          <a:fontRef idx="minor">
            <a:schemeClr val="tx1"/>
          </a:fontRef>
        </p:style>
      </p:cxnSp>
      <p:pic>
        <p:nvPicPr>
          <p:cNvPr id="4" name="Picture 3" descr="A logo with a map in the center&#10;&#10;AI-generated content may be incorrect.">
            <a:extLst>
              <a:ext uri="{FF2B5EF4-FFF2-40B4-BE49-F238E27FC236}">
                <a16:creationId xmlns:a16="http://schemas.microsoft.com/office/drawing/2014/main" id="{77D00E98-FCB4-5C12-E6A3-56F8435DA41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118751" y="29029"/>
            <a:ext cx="902813" cy="923331"/>
          </a:xfrm>
          <a:prstGeom prst="rect">
            <a:avLst/>
          </a:prstGeom>
        </p:spPr>
      </p:pic>
      <p:pic>
        <p:nvPicPr>
          <p:cNvPr id="6" name="Picture 5" descr="A close-up of a logo&#10;&#10;AI-generated content may be incorrect.">
            <a:extLst>
              <a:ext uri="{FF2B5EF4-FFF2-40B4-BE49-F238E27FC236}">
                <a16:creationId xmlns:a16="http://schemas.microsoft.com/office/drawing/2014/main" id="{5EA77699-74E1-AF13-A214-9E3A9B1392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02768" y="6463758"/>
            <a:ext cx="1031966" cy="304899"/>
          </a:xfrm>
          <a:prstGeom prst="rect">
            <a:avLst/>
          </a:prstGeom>
        </p:spPr>
      </p:pic>
      <p:grpSp>
        <p:nvGrpSpPr>
          <p:cNvPr id="13" name="Graphic 34">
            <a:extLst>
              <a:ext uri="{FF2B5EF4-FFF2-40B4-BE49-F238E27FC236}">
                <a16:creationId xmlns:a16="http://schemas.microsoft.com/office/drawing/2014/main" id="{E5F533E6-BFA4-B86C-291A-08D3A38D8891}"/>
              </a:ext>
            </a:extLst>
          </p:cNvPr>
          <p:cNvGrpSpPr/>
          <p:nvPr/>
        </p:nvGrpSpPr>
        <p:grpSpPr>
          <a:xfrm rot="8371969">
            <a:off x="-1508067" y="355477"/>
            <a:ext cx="6206575" cy="9860022"/>
            <a:chOff x="9580240" y="0"/>
            <a:chExt cx="2611759" cy="5295900"/>
          </a:xfrm>
          <a:noFill/>
        </p:grpSpPr>
        <p:sp>
          <p:nvSpPr>
            <p:cNvPr id="14" name="Freeform: Shape 13">
              <a:extLst>
                <a:ext uri="{FF2B5EF4-FFF2-40B4-BE49-F238E27FC236}">
                  <a16:creationId xmlns:a16="http://schemas.microsoft.com/office/drawing/2014/main" id="{551B241D-3A42-E099-95C3-95C1A5C0FEC3}"/>
                </a:ext>
              </a:extLst>
            </p:cNvPr>
            <p:cNvSpPr/>
            <p:nvPr/>
          </p:nvSpPr>
          <p:spPr>
            <a:xfrm>
              <a:off x="10415819" y="721039"/>
              <a:ext cx="1773342" cy="2026677"/>
            </a:xfrm>
            <a:custGeom>
              <a:avLst/>
              <a:gdLst>
                <a:gd name="connsiteX0" fmla="*/ 14359 w 1773342"/>
                <a:gd name="connsiteY0" fmla="*/ 1024135 h 2026676"/>
                <a:gd name="connsiteX1" fmla="*/ 431999 w 1773342"/>
                <a:gd name="connsiteY1" fmla="*/ 1898984 h 2026676"/>
                <a:gd name="connsiteX2" fmla="*/ 641362 w 1773342"/>
                <a:gd name="connsiteY2" fmla="*/ 2031020 h 2026676"/>
                <a:gd name="connsiteX3" fmla="*/ 1774009 w 1773342"/>
                <a:gd name="connsiteY3" fmla="*/ 2031020 h 2026676"/>
                <a:gd name="connsiteX4" fmla="*/ 1774009 w 1773342"/>
                <a:gd name="connsiteY4" fmla="*/ 0 h 2026676"/>
                <a:gd name="connsiteX5" fmla="*/ 82759 w 1773342"/>
                <a:gd name="connsiteY5" fmla="*/ 827801 h 2026676"/>
                <a:gd name="connsiteX6" fmla="*/ 14359 w 1773342"/>
                <a:gd name="connsiteY6" fmla="*/ 1024135 h 20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3342" h="2026676">
                  <a:moveTo>
                    <a:pt x="14359" y="1024135"/>
                  </a:moveTo>
                  <a:lnTo>
                    <a:pt x="431999" y="1898984"/>
                  </a:lnTo>
                  <a:cubicBezTo>
                    <a:pt x="466802" y="1971908"/>
                    <a:pt x="560536" y="2031020"/>
                    <a:pt x="641362" y="2031020"/>
                  </a:cubicBezTo>
                  <a:lnTo>
                    <a:pt x="1774009" y="2031020"/>
                  </a:lnTo>
                  <a:lnTo>
                    <a:pt x="1774009" y="0"/>
                  </a:lnTo>
                  <a:lnTo>
                    <a:pt x="82759" y="827801"/>
                  </a:lnTo>
                  <a:cubicBezTo>
                    <a:pt x="10197" y="863328"/>
                    <a:pt x="-20445" y="951211"/>
                    <a:pt x="14359" y="1024135"/>
                  </a:cubicBezTo>
                  <a:close/>
                </a:path>
              </a:pathLst>
            </a:custGeom>
            <a:grpFill/>
            <a:ln w="38100" cap="flat">
              <a:solidFill>
                <a:srgbClr val="6E954A">
                  <a:alpha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4F10CD46-C63B-86C2-1035-76F673A75F32}"/>
                </a:ext>
              </a:extLst>
            </p:cNvPr>
            <p:cNvSpPr/>
            <p:nvPr/>
          </p:nvSpPr>
          <p:spPr>
            <a:xfrm>
              <a:off x="11054898" y="2874383"/>
              <a:ext cx="1133974" cy="2418742"/>
            </a:xfrm>
            <a:custGeom>
              <a:avLst/>
              <a:gdLst>
                <a:gd name="connsiteX0" fmla="*/ 13562 w 1133973"/>
                <a:gd name="connsiteY0" fmla="*/ 131432 h 2418742"/>
                <a:gd name="connsiteX1" fmla="*/ 1134990 w 1133973"/>
                <a:gd name="connsiteY1" fmla="*/ 2422724 h 2418742"/>
                <a:gd name="connsiteX2" fmla="*/ 1134990 w 1133973"/>
                <a:gd name="connsiteY2" fmla="*/ 0 h 2418742"/>
                <a:gd name="connsiteX3" fmla="*/ 95534 w 1133973"/>
                <a:gd name="connsiteY3" fmla="*/ 0 h 2418742"/>
                <a:gd name="connsiteX4" fmla="*/ 13562 w 1133973"/>
                <a:gd name="connsiteY4" fmla="*/ 131432 h 2418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3973" h="2418742">
                  <a:moveTo>
                    <a:pt x="13562" y="131432"/>
                  </a:moveTo>
                  <a:lnTo>
                    <a:pt x="1134990" y="2422724"/>
                  </a:lnTo>
                  <a:lnTo>
                    <a:pt x="1134990" y="0"/>
                  </a:lnTo>
                  <a:lnTo>
                    <a:pt x="95534" y="0"/>
                  </a:lnTo>
                  <a:cubicBezTo>
                    <a:pt x="14708" y="0"/>
                    <a:pt x="-21965" y="58810"/>
                    <a:pt x="13562" y="131432"/>
                  </a:cubicBezTo>
                  <a:close/>
                </a:path>
              </a:pathLst>
            </a:custGeom>
            <a:grpFill/>
            <a:ln w="38100" cap="flat">
              <a:solidFill>
                <a:srgbClr val="6E954A">
                  <a:alpha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0FA2AB12-1272-E50B-D039-C1BA84B671F4}"/>
                </a:ext>
              </a:extLst>
            </p:cNvPr>
            <p:cNvSpPr/>
            <p:nvPr/>
          </p:nvSpPr>
          <p:spPr>
            <a:xfrm>
              <a:off x="9580240" y="0"/>
              <a:ext cx="2605727" cy="1465722"/>
            </a:xfrm>
            <a:custGeom>
              <a:avLst/>
              <a:gdLst>
                <a:gd name="connsiteX0" fmla="*/ 869179 w 2605727"/>
                <a:gd name="connsiteY0" fmla="*/ 1450884 h 1465721"/>
                <a:gd name="connsiteX1" fmla="*/ 2609648 w 2605727"/>
                <a:gd name="connsiteY1" fmla="*/ 595216 h 1465721"/>
                <a:gd name="connsiteX2" fmla="*/ 2609648 w 2605727"/>
                <a:gd name="connsiteY2" fmla="*/ 0 h 1465721"/>
                <a:gd name="connsiteX3" fmla="*/ 0 w 2605727"/>
                <a:gd name="connsiteY3" fmla="*/ 0 h 1465721"/>
                <a:gd name="connsiteX4" fmla="*/ 673810 w 2605727"/>
                <a:gd name="connsiteY4" fmla="*/ 1383871 h 1465721"/>
                <a:gd name="connsiteX5" fmla="*/ 869179 w 2605727"/>
                <a:gd name="connsiteY5" fmla="*/ 1450884 h 146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5727" h="1465721">
                  <a:moveTo>
                    <a:pt x="869179" y="1450884"/>
                  </a:moveTo>
                  <a:lnTo>
                    <a:pt x="2609648" y="595216"/>
                  </a:lnTo>
                  <a:lnTo>
                    <a:pt x="2609648" y="0"/>
                  </a:lnTo>
                  <a:lnTo>
                    <a:pt x="0" y="0"/>
                  </a:lnTo>
                  <a:lnTo>
                    <a:pt x="673810" y="1383871"/>
                  </a:lnTo>
                  <a:cubicBezTo>
                    <a:pt x="709216" y="1456553"/>
                    <a:pt x="796677" y="1486531"/>
                    <a:pt x="869179" y="1450884"/>
                  </a:cubicBezTo>
                  <a:close/>
                </a:path>
              </a:pathLst>
            </a:custGeom>
            <a:grpFill/>
            <a:ln w="38100" cap="flat">
              <a:solidFill>
                <a:srgbClr val="6E954A">
                  <a:alpha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TextBox 16">
            <a:extLst>
              <a:ext uri="{FF2B5EF4-FFF2-40B4-BE49-F238E27FC236}">
                <a16:creationId xmlns:a16="http://schemas.microsoft.com/office/drawing/2014/main" id="{6DF35963-1ECD-4B64-C6D5-30C8DD8187F0}"/>
              </a:ext>
            </a:extLst>
          </p:cNvPr>
          <p:cNvSpPr txBox="1"/>
          <p:nvPr/>
        </p:nvSpPr>
        <p:spPr>
          <a:xfrm>
            <a:off x="216582" y="985527"/>
            <a:ext cx="11146510" cy="800219"/>
          </a:xfrm>
          <a:prstGeom prst="rect">
            <a:avLst/>
          </a:prstGeom>
          <a:noFill/>
        </p:spPr>
        <p:txBody>
          <a:bodyPr wrap="square" rtlCol="0">
            <a:spAutoFit/>
          </a:bodyPr>
          <a:lstStyle/>
          <a:p>
            <a:pPr algn="ctr"/>
            <a:r>
              <a:rPr lang="en-US" sz="2300" dirty="0">
                <a:latin typeface="Arial" panose="020B0604020202020204" pitchFamily="34" charset="0"/>
                <a:cs typeface="Arial" panose="020B0604020202020204" pitchFamily="34" charset="0"/>
              </a:rPr>
              <a:t>Kimley-Horn and Columbia County staff met with Business Owners and Developers on </a:t>
            </a:r>
            <a:r>
              <a:rPr lang="en-US" sz="2300" b="1" dirty="0">
                <a:latin typeface="Arial" panose="020B0604020202020204" pitchFamily="34" charset="0"/>
                <a:cs typeface="Arial" panose="020B0604020202020204" pitchFamily="34" charset="0"/>
              </a:rPr>
              <a:t>July 25</a:t>
            </a:r>
            <a:r>
              <a:rPr lang="en-US" sz="2300" b="1" baseline="30000" dirty="0">
                <a:latin typeface="Arial" panose="020B0604020202020204" pitchFamily="34" charset="0"/>
                <a:cs typeface="Arial" panose="020B0604020202020204" pitchFamily="34" charset="0"/>
              </a:rPr>
              <a:t>th</a:t>
            </a:r>
            <a:r>
              <a:rPr lang="en-US" sz="2300" b="1" dirty="0">
                <a:latin typeface="Arial" panose="020B0604020202020204" pitchFamily="34" charset="0"/>
                <a:cs typeface="Arial" panose="020B0604020202020204" pitchFamily="34" charset="0"/>
              </a:rPr>
              <a:t>, 2025</a:t>
            </a:r>
            <a:r>
              <a:rPr lang="en-US" sz="2300" dirty="0">
                <a:latin typeface="Arial" panose="020B0604020202020204" pitchFamily="34" charset="0"/>
                <a:cs typeface="Arial" panose="020B0604020202020204" pitchFamily="34" charset="0"/>
              </a:rPr>
              <a:t>.  Below is a summary of the meeting:</a:t>
            </a:r>
          </a:p>
        </p:txBody>
      </p:sp>
      <p:sp>
        <p:nvSpPr>
          <p:cNvPr id="18" name="TextBox 17">
            <a:extLst>
              <a:ext uri="{FF2B5EF4-FFF2-40B4-BE49-F238E27FC236}">
                <a16:creationId xmlns:a16="http://schemas.microsoft.com/office/drawing/2014/main" id="{16BB658C-79F8-001B-B5B1-DA04B3D71522}"/>
              </a:ext>
            </a:extLst>
          </p:cNvPr>
          <p:cNvSpPr txBox="1"/>
          <p:nvPr/>
        </p:nvSpPr>
        <p:spPr>
          <a:xfrm>
            <a:off x="312432" y="1841880"/>
            <a:ext cx="5671108" cy="3000821"/>
          </a:xfrm>
          <a:prstGeom prst="rect">
            <a:avLst/>
          </a:prstGeom>
          <a:noFill/>
        </p:spPr>
        <p:txBody>
          <a:bodyPr wrap="square" rtlCol="0">
            <a:spAutoFit/>
          </a:bodyPr>
          <a:lstStyle/>
          <a:p>
            <a:pPr>
              <a:lnSpc>
                <a:spcPct val="150000"/>
              </a:lnSpc>
            </a:pPr>
            <a:r>
              <a:rPr lang="en-US" u="sng" dirty="0">
                <a:latin typeface="Arial" panose="020B0604020202020204" pitchFamily="34" charset="0"/>
                <a:cs typeface="Arial" panose="020B0604020202020204" pitchFamily="34" charset="0"/>
              </a:rPr>
              <a:t>Where should growth go?</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Southern part of the County</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5 Points area</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Redevelopment of older areas</a:t>
            </a:r>
          </a:p>
          <a:p>
            <a:r>
              <a:rPr lang="en-US" u="sng" dirty="0">
                <a:latin typeface="Arial" panose="020B0604020202020204" pitchFamily="34" charset="0"/>
                <a:cs typeface="Arial" panose="020B0604020202020204" pitchFamily="34" charset="0"/>
              </a:rPr>
              <a:t>LDRs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Cluster development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Lot coverage – need logical setbacks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Smaller lot sizes and smaller lot widths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MSBU – review guidelines – ¼ area lot minimum</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Missing MF product (especially market rate)</a:t>
            </a:r>
          </a:p>
        </p:txBody>
      </p:sp>
      <p:cxnSp>
        <p:nvCxnSpPr>
          <p:cNvPr id="19" name="Straight Connector 18">
            <a:extLst>
              <a:ext uri="{FF2B5EF4-FFF2-40B4-BE49-F238E27FC236}">
                <a16:creationId xmlns:a16="http://schemas.microsoft.com/office/drawing/2014/main" id="{E77873B6-54D6-45CF-5455-77A1BC8403FC}"/>
              </a:ext>
            </a:extLst>
          </p:cNvPr>
          <p:cNvCxnSpPr>
            <a:cxnSpLocks/>
          </p:cNvCxnSpPr>
          <p:nvPr/>
        </p:nvCxnSpPr>
        <p:spPr>
          <a:xfrm>
            <a:off x="6096000" y="1841880"/>
            <a:ext cx="0" cy="4558920"/>
          </a:xfrm>
          <a:prstGeom prst="line">
            <a:avLst/>
          </a:prstGeom>
          <a:ln w="9525">
            <a:solidFill>
              <a:srgbClr val="516E36"/>
            </a:solidFill>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254F59A7-5C9D-6935-7B07-F17E935BF231}"/>
              </a:ext>
            </a:extLst>
          </p:cNvPr>
          <p:cNvSpPr txBox="1"/>
          <p:nvPr/>
        </p:nvSpPr>
        <p:spPr>
          <a:xfrm>
            <a:off x="6458282" y="1785746"/>
            <a:ext cx="5168661" cy="4801314"/>
          </a:xfrm>
          <a:prstGeom prst="rect">
            <a:avLst/>
          </a:prstGeom>
          <a:noFill/>
        </p:spPr>
        <p:txBody>
          <a:bodyPr wrap="square" rtlCol="0">
            <a:spAutoFit/>
          </a:bodyPr>
          <a:lstStyle/>
          <a:p>
            <a:r>
              <a:rPr lang="en-US" u="sng" dirty="0">
                <a:latin typeface="Arial" panose="020B0604020202020204" pitchFamily="34" charset="0"/>
                <a:cs typeface="Arial" panose="020B0604020202020204" pitchFamily="34" charset="0"/>
              </a:rPr>
              <a:t>Fences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Fences okay for commercial, agricultural, and industrial.</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Do not regulate materials and height</a:t>
            </a:r>
          </a:p>
          <a:p>
            <a:r>
              <a:rPr lang="en-US" u="sng" dirty="0">
                <a:latin typeface="Arial" panose="020B0604020202020204" pitchFamily="34" charset="0"/>
                <a:cs typeface="Arial" panose="020B0604020202020204" pitchFamily="34" charset="0"/>
              </a:rPr>
              <a:t>Trees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Do not regulate</a:t>
            </a:r>
          </a:p>
          <a:p>
            <a:r>
              <a:rPr lang="en-US" u="sng" dirty="0">
                <a:latin typeface="Arial" panose="020B0604020202020204" pitchFamily="34" charset="0"/>
                <a:cs typeface="Arial" panose="020B0604020202020204" pitchFamily="34" charset="0"/>
              </a:rPr>
              <a:t>Signs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Limit commercial signs in residential areas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Otherwise, no regulations</a:t>
            </a:r>
          </a:p>
          <a:p>
            <a:r>
              <a:rPr lang="en-US" u="sng" dirty="0">
                <a:latin typeface="Arial" panose="020B0604020202020204" pitchFamily="34" charset="0"/>
                <a:cs typeface="Arial" panose="020B0604020202020204" pitchFamily="34" charset="0"/>
              </a:rPr>
              <a:t>Housing</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Proximity to amenities and jobs/transit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Encourage higher density areas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Non-residential demand</a:t>
            </a:r>
          </a:p>
          <a:p>
            <a:r>
              <a:rPr lang="en-US" u="sng" dirty="0">
                <a:latin typeface="Arial" panose="020B0604020202020204" pitchFamily="34" charset="0"/>
                <a:cs typeface="Arial" panose="020B0604020202020204" pitchFamily="34" charset="0"/>
              </a:rPr>
              <a:t>Asset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Park system</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Ecotourism</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Needs: rural commercial, monetized parks</a:t>
            </a:r>
          </a:p>
        </p:txBody>
      </p:sp>
      <p:sp>
        <p:nvSpPr>
          <p:cNvPr id="25" name="Rectangle: Rounded Corners 24">
            <a:extLst>
              <a:ext uri="{FF2B5EF4-FFF2-40B4-BE49-F238E27FC236}">
                <a16:creationId xmlns:a16="http://schemas.microsoft.com/office/drawing/2014/main" id="{5E728113-599B-B9CC-B8F0-CEE8366C6398}"/>
              </a:ext>
            </a:extLst>
          </p:cNvPr>
          <p:cNvSpPr/>
          <p:nvPr/>
        </p:nvSpPr>
        <p:spPr>
          <a:xfrm>
            <a:off x="582565" y="4871069"/>
            <a:ext cx="5319221" cy="1689020"/>
          </a:xfrm>
          <a:prstGeom prst="roundRect">
            <a:avLst/>
          </a:prstGeom>
          <a:solidFill>
            <a:srgbClr val="516E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No additional regulations</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Ensure land uses are in the correct locations for job services</a:t>
            </a:r>
          </a:p>
        </p:txBody>
      </p:sp>
      <p:sp>
        <p:nvSpPr>
          <p:cNvPr id="3" name="Slide Number Placeholder 11">
            <a:extLst>
              <a:ext uri="{FF2B5EF4-FFF2-40B4-BE49-F238E27FC236}">
                <a16:creationId xmlns:a16="http://schemas.microsoft.com/office/drawing/2014/main" id="{53ED844A-66E8-5745-B145-C76126902ECE}"/>
              </a:ext>
            </a:extLst>
          </p:cNvPr>
          <p:cNvSpPr>
            <a:spLocks noGrp="1"/>
          </p:cNvSpPr>
          <p:nvPr>
            <p:ph type="sldNum" sz="quarter" idx="12"/>
          </p:nvPr>
        </p:nvSpPr>
        <p:spPr>
          <a:xfrm>
            <a:off x="11717079" y="6422267"/>
            <a:ext cx="351687" cy="365125"/>
          </a:xfrm>
        </p:spPr>
        <p:txBody>
          <a:bodyPr/>
          <a:lstStyle/>
          <a:p>
            <a:fld id="{F42DC2AF-CF6E-479B-BA69-71B6698E418A}" type="slidenum">
              <a:rPr lang="en-US" smtClean="0">
                <a:solidFill>
                  <a:schemeClr val="bg1">
                    <a:lumMod val="50000"/>
                  </a:schemeClr>
                </a:solidFill>
                <a:latin typeface="Arial" panose="020B0604020202020204" pitchFamily="34" charset="0"/>
                <a:cs typeface="Arial" panose="020B0604020202020204" pitchFamily="34" charset="0"/>
              </a:rPr>
              <a:pPr/>
              <a:t>18</a:t>
            </a:fld>
            <a:endParaRPr lang="en-US"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3727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7DBE1-7A06-9868-BD3D-584551A8B9C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CAC771A-70F6-F5EC-FFC1-049301E46774}"/>
              </a:ext>
            </a:extLst>
          </p:cNvPr>
          <p:cNvSpPr txBox="1"/>
          <p:nvPr/>
        </p:nvSpPr>
        <p:spPr>
          <a:xfrm>
            <a:off x="10181599" y="1534715"/>
            <a:ext cx="1630132" cy="1021556"/>
          </a:xfrm>
          <a:prstGeom prst="roundRect">
            <a:avLst/>
          </a:prstGeom>
          <a:solidFill>
            <a:schemeClr val="bg1"/>
          </a:solidFill>
          <a:ln w="28575">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defTabSz="1197864">
              <a:spcAft>
                <a:spcPts val="600"/>
              </a:spcAft>
              <a:defRPr/>
            </a:pPr>
            <a:r>
              <a:rPr lang="en-US" dirty="0">
                <a:latin typeface="Arial" panose="020B0604020202020204" pitchFamily="34" charset="0"/>
                <a:cs typeface="Arial" panose="020B0604020202020204" pitchFamily="34" charset="0"/>
              </a:rPr>
              <a:t>Plan for development areas </a:t>
            </a:r>
            <a:endParaRPr kumimoji="0" lang="en-US"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D3C5D35-F372-8008-6CF2-F5CFCAE96641}"/>
              </a:ext>
            </a:extLst>
          </p:cNvPr>
          <p:cNvSpPr txBox="1"/>
          <p:nvPr/>
        </p:nvSpPr>
        <p:spPr>
          <a:xfrm>
            <a:off x="435316" y="1506092"/>
            <a:ext cx="1789978" cy="1021556"/>
          </a:xfrm>
          <a:prstGeom prst="roundRect">
            <a:avLst/>
          </a:prstGeom>
          <a:solidFill>
            <a:schemeClr val="bg1"/>
          </a:solidFill>
          <a:ln w="28575">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defTabSz="1197864">
              <a:spcAft>
                <a:spcPts val="600"/>
              </a:spcAft>
              <a:defRPr/>
            </a:pPr>
            <a:r>
              <a:rPr lang="en-US">
                <a:latin typeface="Arial" panose="020B0604020202020204" pitchFamily="34" charset="0"/>
                <a:cs typeface="Arial" panose="020B0604020202020204" pitchFamily="34" charset="0"/>
              </a:rPr>
              <a:t>LU not sufficient as established </a:t>
            </a:r>
            <a:endParaRPr kumimoji="0" lang="en-US"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9FC30D2-EE9D-A825-70BF-A2C1DA2645F1}"/>
              </a:ext>
            </a:extLst>
          </p:cNvPr>
          <p:cNvSpPr txBox="1"/>
          <p:nvPr/>
        </p:nvSpPr>
        <p:spPr>
          <a:xfrm>
            <a:off x="8877299" y="2677044"/>
            <a:ext cx="2995411" cy="1021556"/>
          </a:xfrm>
          <a:prstGeom prst="roundRect">
            <a:avLst/>
          </a:prstGeom>
          <a:solidFill>
            <a:schemeClr val="bg1"/>
          </a:solidFill>
          <a:ln w="28575">
            <a:solidFill>
              <a:srgbClr val="516E3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defTabSz="1197864">
              <a:spcAft>
                <a:spcPts val="600"/>
              </a:spcAft>
              <a:defRPr/>
            </a:pPr>
            <a:r>
              <a:rPr lang="en-US" dirty="0">
                <a:solidFill>
                  <a:srgbClr val="516E36"/>
                </a:solidFill>
                <a:latin typeface="Arial" panose="020B0604020202020204" pitchFamily="34" charset="0"/>
                <a:cs typeface="Arial" panose="020B0604020202020204" pitchFamily="34" charset="0"/>
              </a:rPr>
              <a:t>User friendly requirements - clear standards (limit need to call staff) </a:t>
            </a:r>
            <a:endParaRPr kumimoji="0" lang="en-US" i="0" u="none" strike="noStrike" kern="1200" cap="none" spc="0" normalizeH="0" baseline="0" noProof="0" dirty="0">
              <a:ln>
                <a:noFill/>
              </a:ln>
              <a:solidFill>
                <a:srgbClr val="516E36"/>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7A86768-C63B-65E4-3D8C-594A1E7B5CF9}"/>
              </a:ext>
            </a:extLst>
          </p:cNvPr>
          <p:cNvSpPr txBox="1"/>
          <p:nvPr/>
        </p:nvSpPr>
        <p:spPr>
          <a:xfrm>
            <a:off x="7421307" y="4997599"/>
            <a:ext cx="1669459" cy="1021556"/>
          </a:xfrm>
          <a:prstGeom prst="roundRect">
            <a:avLst/>
          </a:prstGeom>
          <a:solidFill>
            <a:schemeClr val="bg1"/>
          </a:solidFill>
          <a:ln w="28575">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defTabSz="1197864">
              <a:spcAft>
                <a:spcPts val="600"/>
              </a:spcAft>
              <a:defRPr/>
            </a:pPr>
            <a:r>
              <a:rPr lang="en-US" dirty="0">
                <a:solidFill>
                  <a:schemeClr val="tx1"/>
                </a:solidFill>
                <a:latin typeface="Arial" panose="020B0604020202020204" pitchFamily="34" charset="0"/>
                <a:cs typeface="Arial" panose="020B0604020202020204" pitchFamily="34" charset="0"/>
              </a:rPr>
              <a:t>I prefer NO MORE Growth!</a:t>
            </a:r>
            <a:endParaRPr kumimoji="0" lang="en-US"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33CF387-8E69-7648-3D4A-DC57C52CEE07}"/>
              </a:ext>
            </a:extLst>
          </p:cNvPr>
          <p:cNvSpPr txBox="1"/>
          <p:nvPr/>
        </p:nvSpPr>
        <p:spPr>
          <a:xfrm>
            <a:off x="3021980" y="2674380"/>
            <a:ext cx="5700085" cy="1021556"/>
          </a:xfrm>
          <a:prstGeom prst="roundRect">
            <a:avLst/>
          </a:prstGeom>
          <a:solidFill>
            <a:schemeClr val="bg1"/>
          </a:solidFill>
          <a:ln w="28575">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defTabSz="1197864">
              <a:spcAft>
                <a:spcPts val="600"/>
              </a:spcAft>
              <a:defRPr/>
            </a:pPr>
            <a:r>
              <a:rPr lang="en-US" dirty="0">
                <a:solidFill>
                  <a:schemeClr val="tx1"/>
                </a:solidFill>
                <a:latin typeface="Arial" panose="020B0604020202020204" pitchFamily="34" charset="0"/>
                <a:cs typeface="Arial" panose="020B0604020202020204" pitchFamily="34" charset="0"/>
              </a:rPr>
              <a:t>Do not put new growth in our forests. If you’re out of space you’re out of space. Start reusing the property that already has old dilapidated buildings on it. </a:t>
            </a:r>
            <a:endParaRPr kumimoji="0" lang="en-US"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4A5D515-9585-51D7-8BF3-D3D75E40E8D1}"/>
              </a:ext>
            </a:extLst>
          </p:cNvPr>
          <p:cNvSpPr txBox="1"/>
          <p:nvPr/>
        </p:nvSpPr>
        <p:spPr>
          <a:xfrm>
            <a:off x="9245998" y="4987763"/>
            <a:ext cx="2641230" cy="1021556"/>
          </a:xfrm>
          <a:prstGeom prst="roundRect">
            <a:avLst/>
          </a:prstGeom>
          <a:solidFill>
            <a:schemeClr val="bg1"/>
          </a:solidFill>
          <a:ln w="28575">
            <a:solidFill>
              <a:srgbClr val="516E36"/>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lvl="0" algn="ctr" defTabSz="1197864">
              <a:spcAft>
                <a:spcPts val="600"/>
              </a:spcAft>
              <a:defRPr/>
            </a:pPr>
            <a:r>
              <a:rPr lang="en-US" dirty="0">
                <a:solidFill>
                  <a:srgbClr val="516E36"/>
                </a:solidFill>
                <a:latin typeface="Arial" panose="020B0604020202020204" pitchFamily="34" charset="0"/>
                <a:cs typeface="Arial" panose="020B0604020202020204" pitchFamily="34" charset="0"/>
              </a:rPr>
              <a:t>No more hotels, dollar stores. You need another Publix on 47.</a:t>
            </a:r>
            <a:endParaRPr kumimoji="0" lang="en-US" i="0" u="none" strike="noStrike" kern="1200" cap="none" spc="0" normalizeH="0" baseline="0" noProof="0" dirty="0">
              <a:ln>
                <a:noFill/>
              </a:ln>
              <a:solidFill>
                <a:srgbClr val="516E36"/>
              </a:solidFill>
              <a:effectLst/>
              <a:uLnTx/>
              <a:uFillTx/>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319FE40-0C72-A091-520D-651FE141A3AA}"/>
              </a:ext>
            </a:extLst>
          </p:cNvPr>
          <p:cNvSpPr txBox="1"/>
          <p:nvPr/>
        </p:nvSpPr>
        <p:spPr>
          <a:xfrm>
            <a:off x="456122" y="4987762"/>
            <a:ext cx="6809953" cy="1021556"/>
          </a:xfrm>
          <a:prstGeom prst="roundRect">
            <a:avLst/>
          </a:prstGeom>
          <a:solidFill>
            <a:schemeClr val="bg1"/>
          </a:solidFill>
          <a:ln w="28575">
            <a:solidFill>
              <a:srgbClr val="516E3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defTabSz="1197864">
              <a:spcAft>
                <a:spcPts val="600"/>
              </a:spcAft>
              <a:defRPr/>
            </a:pPr>
            <a:r>
              <a:rPr lang="en-US" dirty="0">
                <a:solidFill>
                  <a:srgbClr val="516E36"/>
                </a:solidFill>
                <a:latin typeface="Arial" panose="020B0604020202020204" pitchFamily="34" charset="0"/>
                <a:cs typeface="Arial" panose="020B0604020202020204" pitchFamily="34" charset="0"/>
              </a:rPr>
              <a:t>I am concerned about the recent growth in the towns of Alachua and Newberry and do not want to see this type of issue impacting rural communities</a:t>
            </a:r>
            <a:endParaRPr kumimoji="0" lang="en-US" i="0" u="none" strike="noStrike" kern="1200" cap="none" spc="0" normalizeH="0" baseline="0" noProof="0" dirty="0">
              <a:ln>
                <a:noFill/>
              </a:ln>
              <a:solidFill>
                <a:srgbClr val="516E36"/>
              </a:solidFill>
              <a:effectLst/>
              <a:uLnTx/>
              <a:uFillTx/>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65DA8BE3-548F-A9EB-48E1-848632A6ACD8}"/>
              </a:ext>
            </a:extLst>
          </p:cNvPr>
          <p:cNvSpPr txBox="1"/>
          <p:nvPr/>
        </p:nvSpPr>
        <p:spPr>
          <a:xfrm>
            <a:off x="3768227" y="3829739"/>
            <a:ext cx="6413372" cy="1021556"/>
          </a:xfrm>
          <a:prstGeom prst="roundRect">
            <a:avLst/>
          </a:prstGeom>
          <a:solidFill>
            <a:schemeClr val="bg1"/>
          </a:solidFill>
          <a:ln w="28575">
            <a:solidFill>
              <a:srgbClr val="516E3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defTabSz="1197864">
              <a:spcAft>
                <a:spcPts val="600"/>
              </a:spcAft>
              <a:defRPr/>
            </a:pPr>
            <a:r>
              <a:rPr lang="en-US" dirty="0">
                <a:solidFill>
                  <a:srgbClr val="516E36"/>
                </a:solidFill>
                <a:latin typeface="Arial" panose="020B0604020202020204" pitchFamily="34" charset="0"/>
                <a:cs typeface="Arial" panose="020B0604020202020204" pitchFamily="34" charset="0"/>
              </a:rPr>
              <a:t>We need no more growth. There aren't enough jobs for more people. It's mostly a low-wage, retail and restaurant desert, ideal for only retirees like me, who don't need a job.</a:t>
            </a:r>
            <a:endParaRPr kumimoji="0" lang="en-US" i="0" u="none" strike="noStrike" kern="1200" cap="none" spc="0" normalizeH="0" baseline="0" noProof="0" dirty="0">
              <a:ln>
                <a:noFill/>
              </a:ln>
              <a:solidFill>
                <a:srgbClr val="516E36"/>
              </a:solidFill>
              <a:effectLst/>
              <a:uLnTx/>
              <a:uFillTx/>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EF7EDB3B-4D38-F74A-4FC3-C04D5D6FB27C}"/>
              </a:ext>
            </a:extLst>
          </p:cNvPr>
          <p:cNvSpPr txBox="1"/>
          <p:nvPr/>
        </p:nvSpPr>
        <p:spPr>
          <a:xfrm>
            <a:off x="4114801" y="1524794"/>
            <a:ext cx="3048636" cy="1021556"/>
          </a:xfrm>
          <a:prstGeom prst="roundRect">
            <a:avLst/>
          </a:prstGeom>
          <a:solidFill>
            <a:schemeClr val="bg1"/>
          </a:solidFill>
          <a:ln w="28575">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defTabSz="1197864">
              <a:spcAft>
                <a:spcPts val="600"/>
              </a:spcAft>
              <a:defRPr/>
            </a:pPr>
            <a:r>
              <a:rPr lang="en-US" dirty="0">
                <a:latin typeface="Arial" panose="020B0604020202020204" pitchFamily="34" charset="0"/>
                <a:cs typeface="Arial" panose="020B0604020202020204" pitchFamily="34" charset="0"/>
              </a:rPr>
              <a:t>Retail. Revamp some of the abandoned buildings. Family friendly spaces.</a:t>
            </a:r>
            <a:endParaRPr kumimoji="0" lang="en-US"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F057F8B4-B79F-34F8-81BF-A0713B56ECF1}"/>
              </a:ext>
            </a:extLst>
          </p:cNvPr>
          <p:cNvSpPr txBox="1"/>
          <p:nvPr/>
        </p:nvSpPr>
        <p:spPr>
          <a:xfrm>
            <a:off x="435316" y="2654867"/>
            <a:ext cx="2464002" cy="1021556"/>
          </a:xfrm>
          <a:prstGeom prst="roundRect">
            <a:avLst/>
          </a:prstGeom>
          <a:solidFill>
            <a:schemeClr val="bg1"/>
          </a:solidFill>
          <a:ln w="28575">
            <a:solidFill>
              <a:srgbClr val="516E3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defTabSz="1197864">
              <a:spcAft>
                <a:spcPts val="600"/>
              </a:spcAft>
              <a:defRPr/>
            </a:pPr>
            <a:r>
              <a:rPr lang="en-US" dirty="0">
                <a:solidFill>
                  <a:srgbClr val="516E36"/>
                </a:solidFill>
                <a:latin typeface="Arial" panose="020B0604020202020204" pitchFamily="34" charset="0"/>
                <a:cs typeface="Arial" panose="020B0604020202020204" pitchFamily="34" charset="0"/>
              </a:rPr>
              <a:t>Plenty of land area (available land in DUDA limited) </a:t>
            </a:r>
          </a:p>
        </p:txBody>
      </p:sp>
      <p:sp>
        <p:nvSpPr>
          <p:cNvPr id="25" name="TextBox 24">
            <a:extLst>
              <a:ext uri="{FF2B5EF4-FFF2-40B4-BE49-F238E27FC236}">
                <a16:creationId xmlns:a16="http://schemas.microsoft.com/office/drawing/2014/main" id="{7DA6BFF5-F9E0-23AD-427A-0606A93D98DD}"/>
              </a:ext>
            </a:extLst>
          </p:cNvPr>
          <p:cNvSpPr txBox="1"/>
          <p:nvPr/>
        </p:nvSpPr>
        <p:spPr>
          <a:xfrm>
            <a:off x="2394805" y="1524794"/>
            <a:ext cx="1608484" cy="1021556"/>
          </a:xfrm>
          <a:prstGeom prst="roundRect">
            <a:avLst/>
          </a:prstGeom>
          <a:solidFill>
            <a:schemeClr val="bg1"/>
          </a:solidFill>
          <a:ln w="28575">
            <a:solidFill>
              <a:srgbClr val="516E3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defTabSz="1197864">
              <a:spcAft>
                <a:spcPts val="600"/>
              </a:spcAft>
              <a:defRPr/>
            </a:pPr>
            <a:r>
              <a:rPr lang="en-US" dirty="0">
                <a:solidFill>
                  <a:srgbClr val="516E36"/>
                </a:solidFill>
                <a:latin typeface="Arial" panose="020B0604020202020204" pitchFamily="34" charset="0"/>
                <a:cs typeface="Arial" panose="020B0604020202020204" pitchFamily="34" charset="0"/>
              </a:rPr>
              <a:t>Wanting to stay a small town</a:t>
            </a:r>
            <a:endParaRPr kumimoji="0" lang="en-US" i="0" u="none" strike="noStrike" kern="1200" cap="none" spc="0" normalizeH="0" baseline="0" noProof="0" dirty="0">
              <a:ln>
                <a:noFill/>
              </a:ln>
              <a:solidFill>
                <a:srgbClr val="516E36"/>
              </a:solidFill>
              <a:effectLst/>
              <a:uLnTx/>
              <a:uFillTx/>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4F23B688-DCA6-E23A-45E1-A13B67503814}"/>
              </a:ext>
            </a:extLst>
          </p:cNvPr>
          <p:cNvSpPr txBox="1"/>
          <p:nvPr/>
        </p:nvSpPr>
        <p:spPr>
          <a:xfrm>
            <a:off x="7274948" y="1524794"/>
            <a:ext cx="2783451" cy="1021556"/>
          </a:xfrm>
          <a:prstGeom prst="roundRect">
            <a:avLst/>
          </a:prstGeom>
          <a:solidFill>
            <a:schemeClr val="bg1"/>
          </a:solidFill>
          <a:ln w="28575">
            <a:solidFill>
              <a:srgbClr val="516E3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defTabSz="1197864">
              <a:spcAft>
                <a:spcPts val="600"/>
              </a:spcAft>
              <a:defRPr/>
            </a:pPr>
            <a:r>
              <a:rPr lang="en-US" dirty="0">
                <a:solidFill>
                  <a:srgbClr val="516E36"/>
                </a:solidFill>
                <a:latin typeface="Arial" panose="020B0604020202020204" pitchFamily="34" charset="0"/>
                <a:cs typeface="Arial" panose="020B0604020202020204" pitchFamily="34" charset="0"/>
              </a:rPr>
              <a:t>Developers should pay their way.  Impact fees should be realistic. </a:t>
            </a:r>
            <a:endParaRPr kumimoji="0" lang="en-US" i="0" u="none" strike="noStrike" kern="1200" cap="none" spc="0" normalizeH="0" baseline="0" noProof="0" dirty="0">
              <a:ln>
                <a:noFill/>
              </a:ln>
              <a:solidFill>
                <a:srgbClr val="516E36"/>
              </a:solidFill>
              <a:effectLst/>
              <a:uLnTx/>
              <a:uFillTx/>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530423A9-AFD4-FB53-E1F2-B31A53517EB3}"/>
              </a:ext>
            </a:extLst>
          </p:cNvPr>
          <p:cNvSpPr txBox="1"/>
          <p:nvPr/>
        </p:nvSpPr>
        <p:spPr>
          <a:xfrm>
            <a:off x="456120" y="3822335"/>
            <a:ext cx="3156875" cy="1021556"/>
          </a:xfrm>
          <a:prstGeom prst="roundRect">
            <a:avLst/>
          </a:prstGeom>
          <a:solidFill>
            <a:schemeClr val="bg1"/>
          </a:solidFill>
          <a:ln w="28575">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defTabSz="1197864">
              <a:spcAft>
                <a:spcPts val="600"/>
              </a:spcAft>
              <a:defRPr/>
            </a:pPr>
            <a:r>
              <a:rPr lang="en-US" dirty="0">
                <a:solidFill>
                  <a:schemeClr val="tx1"/>
                </a:solidFill>
                <a:latin typeface="Arial" panose="020B0604020202020204" pitchFamily="34" charset="0"/>
                <a:cs typeface="Arial" panose="020B0604020202020204" pitchFamily="34" charset="0"/>
              </a:rPr>
              <a:t>Growth should be located south of I-10, east of 75, north of 90 and west of 441.</a:t>
            </a:r>
            <a:endParaRPr kumimoji="0" lang="en-US"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AAEA3CC9-7937-55E5-B6C8-537113510173}"/>
              </a:ext>
            </a:extLst>
          </p:cNvPr>
          <p:cNvSpPr txBox="1"/>
          <p:nvPr/>
        </p:nvSpPr>
        <p:spPr>
          <a:xfrm>
            <a:off x="10336832" y="3836964"/>
            <a:ext cx="1550396" cy="1021556"/>
          </a:xfrm>
          <a:prstGeom prst="roundRect">
            <a:avLst/>
          </a:prstGeom>
          <a:solidFill>
            <a:schemeClr val="bg1"/>
          </a:solidFill>
          <a:ln w="28575">
            <a:solidFill>
              <a:schemeClr val="tx1"/>
            </a:solidFill>
          </a:ln>
        </p:spPr>
        <p:style>
          <a:lnRef idx="2">
            <a:schemeClr val="accent1"/>
          </a:lnRef>
          <a:fillRef idx="1">
            <a:schemeClr val="lt1"/>
          </a:fillRef>
          <a:effectRef idx="0">
            <a:schemeClr val="accent1"/>
          </a:effectRef>
          <a:fontRef idx="minor">
            <a:schemeClr val="dk1"/>
          </a:fontRef>
        </p:style>
        <p:txBody>
          <a:bodyPr wrap="square" rtlCol="0" anchor="ctr" anchorCtr="0">
            <a:normAutofit/>
          </a:bodyPr>
          <a:lstStyle/>
          <a:p>
            <a:pPr lvl="0" algn="ctr" defTabSz="1197864">
              <a:spcAft>
                <a:spcPts val="600"/>
              </a:spcAft>
              <a:defRPr/>
            </a:pPr>
            <a:r>
              <a:rPr lang="en-US" dirty="0">
                <a:solidFill>
                  <a:schemeClr val="tx1"/>
                </a:solidFill>
                <a:latin typeface="Arial" panose="020B0604020202020204" pitchFamily="34" charset="0"/>
                <a:cs typeface="Arial" panose="020B0604020202020204" pitchFamily="34" charset="0"/>
              </a:rPr>
              <a:t>No more RV parks.</a:t>
            </a:r>
            <a:endParaRPr kumimoji="0" lang="en-US"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pic>
        <p:nvPicPr>
          <p:cNvPr id="39" name="Picture 38" descr="A close-up of a logo&#10;&#10;AI-generated content may be incorrect.">
            <a:extLst>
              <a:ext uri="{FF2B5EF4-FFF2-40B4-BE49-F238E27FC236}">
                <a16:creationId xmlns:a16="http://schemas.microsoft.com/office/drawing/2014/main" id="{12BC7AB0-D464-D08B-B2C1-1442CFD402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85113" y="6452379"/>
            <a:ext cx="1031966" cy="304899"/>
          </a:xfrm>
          <a:prstGeom prst="rect">
            <a:avLst/>
          </a:prstGeom>
        </p:spPr>
      </p:pic>
      <p:cxnSp>
        <p:nvCxnSpPr>
          <p:cNvPr id="40" name="Straight Connector 39">
            <a:extLst>
              <a:ext uri="{FF2B5EF4-FFF2-40B4-BE49-F238E27FC236}">
                <a16:creationId xmlns:a16="http://schemas.microsoft.com/office/drawing/2014/main" id="{BB1D3919-3B9A-4B31-A754-A1ED666D4F5B}"/>
              </a:ext>
            </a:extLst>
          </p:cNvPr>
          <p:cNvCxnSpPr>
            <a:cxnSpLocks/>
          </p:cNvCxnSpPr>
          <p:nvPr/>
        </p:nvCxnSpPr>
        <p:spPr>
          <a:xfrm>
            <a:off x="267344" y="6409748"/>
            <a:ext cx="11679781" cy="0"/>
          </a:xfrm>
          <a:prstGeom prst="line">
            <a:avLst/>
          </a:prstGeom>
          <a:ln>
            <a:solidFill>
              <a:srgbClr val="516E36"/>
            </a:solidFill>
          </a:ln>
        </p:spPr>
        <p:style>
          <a:lnRef idx="2">
            <a:schemeClr val="accent1"/>
          </a:lnRef>
          <a:fillRef idx="0">
            <a:schemeClr val="accent1"/>
          </a:fillRef>
          <a:effectRef idx="1">
            <a:schemeClr val="accent1"/>
          </a:effectRef>
          <a:fontRef idx="minor">
            <a:schemeClr val="tx1"/>
          </a:fontRef>
        </p:style>
      </p:cxnSp>
      <p:pic>
        <p:nvPicPr>
          <p:cNvPr id="6" name="Picture 5" descr="A logo with a map in the center&#10;&#10;AI-generated content may be incorrect.">
            <a:extLst>
              <a:ext uri="{FF2B5EF4-FFF2-40B4-BE49-F238E27FC236}">
                <a16:creationId xmlns:a16="http://schemas.microsoft.com/office/drawing/2014/main" id="{81E46189-A724-A07B-C3F4-30F77889089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18751" y="29029"/>
            <a:ext cx="902813" cy="923331"/>
          </a:xfrm>
          <a:prstGeom prst="rect">
            <a:avLst/>
          </a:prstGeom>
        </p:spPr>
      </p:pic>
      <p:cxnSp>
        <p:nvCxnSpPr>
          <p:cNvPr id="11" name="Straight Connector 10">
            <a:extLst>
              <a:ext uri="{FF2B5EF4-FFF2-40B4-BE49-F238E27FC236}">
                <a16:creationId xmlns:a16="http://schemas.microsoft.com/office/drawing/2014/main" id="{751EF9EC-C080-4C93-5AD9-99A0CCC75221}"/>
              </a:ext>
            </a:extLst>
          </p:cNvPr>
          <p:cNvCxnSpPr>
            <a:cxnSpLocks/>
          </p:cNvCxnSpPr>
          <p:nvPr/>
        </p:nvCxnSpPr>
        <p:spPr>
          <a:xfrm>
            <a:off x="342667" y="1088628"/>
            <a:ext cx="11384705" cy="0"/>
          </a:xfrm>
          <a:prstGeom prst="line">
            <a:avLst/>
          </a:prstGeom>
          <a:ln w="38100">
            <a:solidFill>
              <a:srgbClr val="516E36"/>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E6E3025-A15E-91E2-0E87-1D253E2F0E55}"/>
              </a:ext>
            </a:extLst>
          </p:cNvPr>
          <p:cNvSpPr txBox="1"/>
          <p:nvPr/>
        </p:nvSpPr>
        <p:spPr>
          <a:xfrm>
            <a:off x="1259757" y="368454"/>
            <a:ext cx="9224530" cy="590931"/>
          </a:xfrm>
          <a:prstGeom prst="rect">
            <a:avLst/>
          </a:prstGeom>
          <a:noFill/>
        </p:spPr>
        <p:txBody>
          <a:bodyPr wrap="square">
            <a:spAutoFit/>
          </a:bodyPr>
          <a:lstStyle/>
          <a:p>
            <a:pPr algn="ctr">
              <a:lnSpc>
                <a:spcPct val="90000"/>
              </a:lnSpc>
              <a:spcAft>
                <a:spcPts val="600"/>
              </a:spcAft>
            </a:pPr>
            <a:r>
              <a:rPr lang="en-US" sz="3600" dirty="0">
                <a:latin typeface="Arial" panose="020B0604020202020204" pitchFamily="34" charset="0"/>
                <a:cs typeface="Arial" panose="020B0604020202020204" pitchFamily="34" charset="0"/>
              </a:rPr>
              <a:t>The County’s citizens </a:t>
            </a:r>
            <a:r>
              <a:rPr lang="en-US" sz="3600" b="1" i="1" dirty="0">
                <a:latin typeface="Arial" panose="020B0604020202020204" pitchFamily="34" charset="0"/>
                <a:cs typeface="Arial" panose="020B0604020202020204" pitchFamily="34" charset="0"/>
              </a:rPr>
              <a:t>overall comments</a:t>
            </a:r>
            <a:r>
              <a:rPr lang="en-US" sz="3600" dirty="0">
                <a:latin typeface="Arial" panose="020B0604020202020204" pitchFamily="34" charset="0"/>
                <a:cs typeface="Arial" panose="020B0604020202020204" pitchFamily="34" charset="0"/>
              </a:rPr>
              <a:t>:</a:t>
            </a:r>
          </a:p>
        </p:txBody>
      </p:sp>
      <p:sp>
        <p:nvSpPr>
          <p:cNvPr id="2" name="Slide Number Placeholder 11">
            <a:extLst>
              <a:ext uri="{FF2B5EF4-FFF2-40B4-BE49-F238E27FC236}">
                <a16:creationId xmlns:a16="http://schemas.microsoft.com/office/drawing/2014/main" id="{22DBADF0-7135-BEEB-C706-B7C07860759D}"/>
              </a:ext>
            </a:extLst>
          </p:cNvPr>
          <p:cNvSpPr>
            <a:spLocks noGrp="1"/>
          </p:cNvSpPr>
          <p:nvPr>
            <p:ph type="sldNum" sz="quarter" idx="12"/>
          </p:nvPr>
        </p:nvSpPr>
        <p:spPr>
          <a:xfrm>
            <a:off x="11717079" y="6422267"/>
            <a:ext cx="351687" cy="365125"/>
          </a:xfrm>
        </p:spPr>
        <p:txBody>
          <a:bodyPr/>
          <a:lstStyle/>
          <a:p>
            <a:fld id="{F42DC2AF-CF6E-479B-BA69-71B6698E418A}" type="slidenum">
              <a:rPr lang="en-US" smtClean="0">
                <a:solidFill>
                  <a:schemeClr val="bg1">
                    <a:lumMod val="50000"/>
                  </a:schemeClr>
                </a:solidFill>
                <a:latin typeface="Arial" panose="020B0604020202020204" pitchFamily="34" charset="0"/>
                <a:cs typeface="Arial" panose="020B0604020202020204" pitchFamily="34" charset="0"/>
              </a:rPr>
              <a:pPr/>
              <a:t>19</a:t>
            </a:fld>
            <a:endParaRPr lang="en-US"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6991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5B6DC4-F85C-119C-3054-94AF41034CC2}"/>
              </a:ext>
            </a:extLst>
          </p:cNvPr>
          <p:cNvPicPr>
            <a:picLocks noChangeAspect="1"/>
          </p:cNvPicPr>
          <p:nvPr/>
        </p:nvPicPr>
        <p:blipFill>
          <a:blip r:embed="rId3"/>
          <a:srcRect l="1665" r="1665"/>
          <a:stretch/>
        </p:blipFill>
        <p:spPr>
          <a:xfrm>
            <a:off x="5819775" y="1483070"/>
            <a:ext cx="5659554" cy="4390921"/>
          </a:xfrm>
          <a:prstGeom prst="rect">
            <a:avLst/>
          </a:prstGeom>
        </p:spPr>
      </p:pic>
      <p:sp>
        <p:nvSpPr>
          <p:cNvPr id="2" name="Title 1">
            <a:extLst>
              <a:ext uri="{FF2B5EF4-FFF2-40B4-BE49-F238E27FC236}">
                <a16:creationId xmlns:a16="http://schemas.microsoft.com/office/drawing/2014/main" id="{E1E82539-171E-EFF7-4996-CFE9793C653B}"/>
              </a:ext>
            </a:extLst>
          </p:cNvPr>
          <p:cNvSpPr>
            <a:spLocks noGrp="1"/>
          </p:cNvSpPr>
          <p:nvPr>
            <p:ph type="ctrTitle"/>
          </p:nvPr>
        </p:nvSpPr>
        <p:spPr>
          <a:xfrm>
            <a:off x="267344" y="275293"/>
            <a:ext cx="6281376" cy="569767"/>
          </a:xfrm>
        </p:spPr>
        <p:txBody>
          <a:bodyPr>
            <a:normAutofit fontScale="90000"/>
          </a:bodyPr>
          <a:lstStyle/>
          <a:p>
            <a:pPr algn="l"/>
            <a:r>
              <a:rPr lang="en-US" sz="3600" b="1" dirty="0">
                <a:latin typeface="Arial" panose="020B0604020202020204" pitchFamily="34" charset="0"/>
                <a:cs typeface="Arial" panose="020B0604020202020204" pitchFamily="34" charset="0"/>
              </a:rPr>
              <a:t>Workshop Agenda</a:t>
            </a:r>
            <a:endParaRPr lang="en-US" sz="2400" b="1" dirty="0">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CFBA19CE-B314-C1AF-A489-490F270B94D9}"/>
              </a:ext>
            </a:extLst>
          </p:cNvPr>
          <p:cNvSpPr txBox="1">
            <a:spLocks/>
          </p:cNvSpPr>
          <p:nvPr/>
        </p:nvSpPr>
        <p:spPr>
          <a:xfrm>
            <a:off x="340093" y="1483070"/>
            <a:ext cx="5479681" cy="4382310"/>
          </a:xfrm>
          <a:prstGeom prst="rect">
            <a:avLst/>
          </a:prstGeom>
          <a:ln>
            <a:solidFill>
              <a:srgbClr val="69B720"/>
            </a:solid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spcAft>
                <a:spcPts val="600"/>
              </a:spcAft>
              <a:buFont typeface="+mj-lt"/>
              <a:buAutoNum type="arabicPeriod"/>
            </a:pPr>
            <a:r>
              <a:rPr lang="en-US" sz="1800" dirty="0">
                <a:latin typeface="Arial" panose="020B0604020202020204" pitchFamily="34" charset="0"/>
                <a:cs typeface="Arial" panose="020B0604020202020204" pitchFamily="34" charset="0"/>
              </a:rPr>
              <a:t>Project Overview</a:t>
            </a:r>
          </a:p>
          <a:p>
            <a:pPr marL="342900" indent="-342900" algn="l">
              <a:spcAft>
                <a:spcPts val="600"/>
              </a:spcAft>
              <a:buFont typeface="+mj-lt"/>
              <a:buAutoNum type="arabicPeriod"/>
            </a:pPr>
            <a:r>
              <a:rPr lang="en-US" sz="1800" dirty="0">
                <a:latin typeface="Arial" panose="020B0604020202020204" pitchFamily="34" charset="0"/>
                <a:cs typeface="Arial" panose="020B0604020202020204" pitchFamily="34" charset="0"/>
              </a:rPr>
              <a:t>Public Engagement Update</a:t>
            </a:r>
          </a:p>
          <a:p>
            <a:pPr marL="342900" indent="-342900" algn="l">
              <a:spcAft>
                <a:spcPts val="600"/>
              </a:spcAft>
              <a:buFont typeface="+mj-lt"/>
              <a:buAutoNum type="arabicPeriod"/>
            </a:pPr>
            <a:r>
              <a:rPr lang="en-US" sz="1800" dirty="0">
                <a:latin typeface="Arial" panose="020B0604020202020204" pitchFamily="34" charset="0"/>
                <a:cs typeface="Arial" panose="020B0604020202020204" pitchFamily="34" charset="0"/>
              </a:rPr>
              <a:t>Permit Workflow</a:t>
            </a:r>
          </a:p>
          <a:p>
            <a:pPr marL="342900" indent="-342900" algn="l">
              <a:spcAft>
                <a:spcPts val="600"/>
              </a:spcAft>
              <a:buFont typeface="+mj-lt"/>
              <a:buAutoNum type="arabicPeriod"/>
            </a:pPr>
            <a:r>
              <a:rPr lang="en-US" sz="1800" dirty="0">
                <a:latin typeface="Arial" panose="020B0604020202020204" pitchFamily="34" charset="0"/>
                <a:cs typeface="Arial" panose="020B0604020202020204" pitchFamily="34" charset="0"/>
              </a:rPr>
              <a:t>Preliminary Potential Changes </a:t>
            </a:r>
          </a:p>
          <a:p>
            <a:pPr marL="342900" indent="-342900" algn="l">
              <a:spcAft>
                <a:spcPts val="600"/>
              </a:spcAft>
              <a:buFont typeface="+mj-lt"/>
              <a:buAutoNum type="arabicPeriod"/>
            </a:pPr>
            <a:r>
              <a:rPr lang="en-US" sz="1800" dirty="0">
                <a:latin typeface="Arial" panose="020B0604020202020204" pitchFamily="34" charset="0"/>
                <a:cs typeface="Arial" panose="020B0604020202020204" pitchFamily="34" charset="0"/>
              </a:rPr>
              <a:t>Senate Bill 180 Info</a:t>
            </a:r>
          </a:p>
          <a:p>
            <a:pPr marL="342900" indent="-342900" algn="l">
              <a:spcAft>
                <a:spcPts val="600"/>
              </a:spcAft>
              <a:buFont typeface="+mj-lt"/>
              <a:buAutoNum type="arabicPeriod"/>
            </a:pPr>
            <a:r>
              <a:rPr lang="en-US" sz="1800" dirty="0">
                <a:latin typeface="Arial" panose="020B0604020202020204" pitchFamily="34" charset="0"/>
                <a:cs typeface="Arial" panose="020B0604020202020204" pitchFamily="34" charset="0"/>
              </a:rPr>
              <a:t>Open Discussion</a:t>
            </a:r>
          </a:p>
          <a:p>
            <a:pPr marL="342900" indent="-342900" algn="l">
              <a:spcAft>
                <a:spcPts val="600"/>
              </a:spcAft>
              <a:buFont typeface="+mj-lt"/>
              <a:buAutoNum type="arabicPeriod"/>
            </a:pPr>
            <a:r>
              <a:rPr lang="en-US" sz="1800" dirty="0">
                <a:latin typeface="Arial" panose="020B0604020202020204" pitchFamily="34" charset="0"/>
                <a:cs typeface="Arial" panose="020B0604020202020204" pitchFamily="34" charset="0"/>
              </a:rPr>
              <a:t>Project Timeline</a:t>
            </a:r>
          </a:p>
          <a:p>
            <a:pPr marL="342900" indent="-342900" algn="l">
              <a:spcAft>
                <a:spcPts val="600"/>
              </a:spcAft>
              <a:buFont typeface="+mj-lt"/>
              <a:buAutoNum type="arabicPeriod"/>
            </a:pPr>
            <a:endParaRPr lang="en-US" sz="1800" dirty="0">
              <a:latin typeface="Arial" panose="020B0604020202020204" pitchFamily="34" charset="0"/>
              <a:cs typeface="Arial" panose="020B0604020202020204" pitchFamily="34" charset="0"/>
            </a:endParaRPr>
          </a:p>
          <a:p>
            <a:pPr marL="342900" indent="-342900" algn="l">
              <a:spcAft>
                <a:spcPts val="600"/>
              </a:spcAft>
              <a:buFont typeface="+mj-lt"/>
              <a:buAutoNum type="arabicPeriod"/>
            </a:pPr>
            <a:endParaRPr lang="en-US" sz="1800" dirty="0">
              <a:highlight>
                <a:srgbClr val="FFFF00"/>
              </a:highlight>
              <a:latin typeface="Arial" panose="020B0604020202020204" pitchFamily="34" charset="0"/>
              <a:cs typeface="Arial" panose="020B0604020202020204" pitchFamily="34" charset="0"/>
            </a:endParaRPr>
          </a:p>
        </p:txBody>
      </p:sp>
      <p:cxnSp>
        <p:nvCxnSpPr>
          <p:cNvPr id="23" name="Straight Connector 22">
            <a:extLst>
              <a:ext uri="{FF2B5EF4-FFF2-40B4-BE49-F238E27FC236}">
                <a16:creationId xmlns:a16="http://schemas.microsoft.com/office/drawing/2014/main" id="{EA09689C-F23E-9291-8378-246B34616A1F}"/>
              </a:ext>
            </a:extLst>
          </p:cNvPr>
          <p:cNvCxnSpPr>
            <a:cxnSpLocks/>
          </p:cNvCxnSpPr>
          <p:nvPr/>
        </p:nvCxnSpPr>
        <p:spPr>
          <a:xfrm>
            <a:off x="340095" y="992620"/>
            <a:ext cx="11511810" cy="0"/>
          </a:xfrm>
          <a:prstGeom prst="line">
            <a:avLst/>
          </a:prstGeom>
          <a:ln>
            <a:solidFill>
              <a:srgbClr val="13415D"/>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DF2972D4-DC4F-FD1A-870A-6B5233160725}"/>
              </a:ext>
            </a:extLst>
          </p:cNvPr>
          <p:cNvCxnSpPr>
            <a:cxnSpLocks/>
          </p:cNvCxnSpPr>
          <p:nvPr/>
        </p:nvCxnSpPr>
        <p:spPr>
          <a:xfrm>
            <a:off x="267344" y="6409748"/>
            <a:ext cx="11679781" cy="0"/>
          </a:xfrm>
          <a:prstGeom prst="line">
            <a:avLst/>
          </a:prstGeom>
        </p:spPr>
        <p:style>
          <a:lnRef idx="2">
            <a:schemeClr val="accent1"/>
          </a:lnRef>
          <a:fillRef idx="0">
            <a:schemeClr val="accent1"/>
          </a:fillRef>
          <a:effectRef idx="1">
            <a:schemeClr val="accent1"/>
          </a:effectRef>
          <a:fontRef idx="minor">
            <a:schemeClr val="tx1"/>
          </a:fontRef>
        </p:style>
      </p:cxnSp>
      <p:pic>
        <p:nvPicPr>
          <p:cNvPr id="3" name="Picture 2" descr="A close-up of a logo&#10;&#10;AI-generated content may be incorrect.">
            <a:extLst>
              <a:ext uri="{FF2B5EF4-FFF2-40B4-BE49-F238E27FC236}">
                <a16:creationId xmlns:a16="http://schemas.microsoft.com/office/drawing/2014/main" id="{E343E416-65DF-B78D-4F4B-B6F81535B0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503390"/>
            <a:ext cx="1031966" cy="304899"/>
          </a:xfrm>
          <a:prstGeom prst="rect">
            <a:avLst/>
          </a:prstGeom>
        </p:spPr>
      </p:pic>
      <p:sp>
        <p:nvSpPr>
          <p:cNvPr id="7" name="Slide Number Placeholder 11">
            <a:extLst>
              <a:ext uri="{FF2B5EF4-FFF2-40B4-BE49-F238E27FC236}">
                <a16:creationId xmlns:a16="http://schemas.microsoft.com/office/drawing/2014/main" id="{843ABFF6-7120-2041-74DB-86779529D9D1}"/>
              </a:ext>
            </a:extLst>
          </p:cNvPr>
          <p:cNvSpPr>
            <a:spLocks noGrp="1"/>
          </p:cNvSpPr>
          <p:nvPr>
            <p:ph type="sldNum" sz="quarter" idx="12"/>
          </p:nvPr>
        </p:nvSpPr>
        <p:spPr>
          <a:xfrm>
            <a:off x="11780874" y="6369102"/>
            <a:ext cx="287892" cy="365125"/>
          </a:xfrm>
        </p:spPr>
        <p:txBody>
          <a:bodyPr/>
          <a:lstStyle/>
          <a:p>
            <a:fld id="{F42DC2AF-CF6E-479B-BA69-71B6698E418A}" type="slidenum">
              <a:rPr lang="en-US" smtClean="0">
                <a:solidFill>
                  <a:schemeClr val="bg1">
                    <a:lumMod val="50000"/>
                  </a:schemeClr>
                </a:solidFill>
                <a:latin typeface="Arial" panose="020B0604020202020204" pitchFamily="34" charset="0"/>
                <a:cs typeface="Arial" panose="020B0604020202020204" pitchFamily="34" charset="0"/>
              </a:rPr>
              <a:pPr/>
              <a:t>2</a:t>
            </a:fld>
            <a:endParaRPr lang="en-US" dirty="0">
              <a:solidFill>
                <a:schemeClr val="bg1">
                  <a:lumMod val="50000"/>
                </a:schemeClr>
              </a:solidFill>
              <a:latin typeface="Arial" panose="020B0604020202020204" pitchFamily="34" charset="0"/>
              <a:cs typeface="Arial" panose="020B0604020202020204" pitchFamily="34" charset="0"/>
            </a:endParaRPr>
          </a:p>
        </p:txBody>
      </p:sp>
      <p:pic>
        <p:nvPicPr>
          <p:cNvPr id="8" name="Picture 7" descr="A logo with a map in the center&#10;&#10;AI-generated content may be incorrect.">
            <a:extLst>
              <a:ext uri="{FF2B5EF4-FFF2-40B4-BE49-F238E27FC236}">
                <a16:creationId xmlns:a16="http://schemas.microsoft.com/office/drawing/2014/main" id="{26A2CA97-6753-9240-DAF3-3373EC36575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118751" y="29029"/>
            <a:ext cx="902813" cy="923331"/>
          </a:xfrm>
          <a:prstGeom prst="rect">
            <a:avLst/>
          </a:prstGeom>
        </p:spPr>
      </p:pic>
    </p:spTree>
    <p:extLst>
      <p:ext uri="{BB962C8B-B14F-4D97-AF65-F5344CB8AC3E}">
        <p14:creationId xmlns:p14="http://schemas.microsoft.com/office/powerpoint/2010/main" val="996500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A10CF6-86B2-1294-FDA6-72B0F28BAD7A}"/>
              </a:ext>
            </a:extLst>
          </p:cNvPr>
          <p:cNvSpPr txBox="1"/>
          <p:nvPr/>
        </p:nvSpPr>
        <p:spPr>
          <a:xfrm>
            <a:off x="436250" y="316963"/>
            <a:ext cx="10387693" cy="810088"/>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3600" kern="1200" dirty="0">
                <a:solidFill>
                  <a:schemeClr val="tx1"/>
                </a:solidFill>
                <a:latin typeface="Arial" panose="020B0604020202020204" pitchFamily="34" charset="0"/>
                <a:ea typeface="+mj-ea"/>
                <a:cs typeface="Arial" panose="020B0604020202020204" pitchFamily="34" charset="0"/>
              </a:rPr>
              <a:t>Building Permit </a:t>
            </a:r>
            <a:r>
              <a:rPr lang="en-US" sz="3600" dirty="0">
                <a:latin typeface="Arial" panose="020B0604020202020204" pitchFamily="34" charset="0"/>
                <a:ea typeface="+mj-ea"/>
                <a:cs typeface="Arial" panose="020B0604020202020204" pitchFamily="34" charset="0"/>
              </a:rPr>
              <a:t>Applications Oct 2025 - Sept 2025</a:t>
            </a:r>
            <a:endParaRPr lang="en-US" sz="3600" kern="1200" dirty="0">
              <a:solidFill>
                <a:schemeClr val="tx1"/>
              </a:solidFill>
              <a:latin typeface="Arial" panose="020B0604020202020204" pitchFamily="34" charset="0"/>
              <a:ea typeface="+mj-ea"/>
              <a:cs typeface="Arial" panose="020B0604020202020204" pitchFamily="34" charset="0"/>
            </a:endParaRPr>
          </a:p>
        </p:txBody>
      </p:sp>
      <p:pic>
        <p:nvPicPr>
          <p:cNvPr id="6" name="Picture 5" descr="A close-up of a logo&#10;&#10;AI-generated content may be incorrect.">
            <a:extLst>
              <a:ext uri="{FF2B5EF4-FFF2-40B4-BE49-F238E27FC236}">
                <a16:creationId xmlns:a16="http://schemas.microsoft.com/office/drawing/2014/main" id="{E8F32CDA-0E52-0DD3-A0CC-F7D1F96B5C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85113" y="6452379"/>
            <a:ext cx="1031966" cy="304899"/>
          </a:xfrm>
          <a:prstGeom prst="rect">
            <a:avLst/>
          </a:prstGeom>
        </p:spPr>
      </p:pic>
      <p:sp>
        <p:nvSpPr>
          <p:cNvPr id="4" name="Slide Number Placeholder 11">
            <a:extLst>
              <a:ext uri="{FF2B5EF4-FFF2-40B4-BE49-F238E27FC236}">
                <a16:creationId xmlns:a16="http://schemas.microsoft.com/office/drawing/2014/main" id="{3756D761-8E99-46D8-B782-5C394A621C6B}"/>
              </a:ext>
            </a:extLst>
          </p:cNvPr>
          <p:cNvSpPr>
            <a:spLocks noGrp="1"/>
          </p:cNvSpPr>
          <p:nvPr>
            <p:ph type="sldNum" sz="quarter" idx="12"/>
          </p:nvPr>
        </p:nvSpPr>
        <p:spPr>
          <a:xfrm>
            <a:off x="11717079" y="6422267"/>
            <a:ext cx="351687" cy="365125"/>
          </a:xfrm>
        </p:spPr>
        <p:txBody>
          <a:bodyPr/>
          <a:lstStyle/>
          <a:p>
            <a:fld id="{F42DC2AF-CF6E-479B-BA69-71B6698E418A}" type="slidenum">
              <a:rPr lang="en-US" smtClean="0">
                <a:solidFill>
                  <a:schemeClr val="bg1">
                    <a:lumMod val="50000"/>
                  </a:schemeClr>
                </a:solidFill>
                <a:latin typeface="Arial" panose="020B0604020202020204" pitchFamily="34" charset="0"/>
                <a:cs typeface="Arial" panose="020B0604020202020204" pitchFamily="34" charset="0"/>
              </a:rPr>
              <a:pPr/>
              <a:t>20</a:t>
            </a:fld>
            <a:endParaRPr lang="en-US" dirty="0">
              <a:solidFill>
                <a:schemeClr val="bg1">
                  <a:lumMod val="50000"/>
                </a:schemeClr>
              </a:solidFill>
              <a:latin typeface="Arial" panose="020B0604020202020204" pitchFamily="34" charset="0"/>
              <a:cs typeface="Arial" panose="020B0604020202020204" pitchFamily="34" charset="0"/>
            </a:endParaRPr>
          </a:p>
        </p:txBody>
      </p:sp>
      <p:pic>
        <p:nvPicPr>
          <p:cNvPr id="2" name="Picture 1" descr="A logo with a map in the center&#10;&#10;AI-generated content may be incorrect.">
            <a:extLst>
              <a:ext uri="{FF2B5EF4-FFF2-40B4-BE49-F238E27FC236}">
                <a16:creationId xmlns:a16="http://schemas.microsoft.com/office/drawing/2014/main" id="{490BB51F-BFC2-ADA9-E517-860ACA5EEA3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18751" y="29029"/>
            <a:ext cx="902813" cy="923331"/>
          </a:xfrm>
          <a:prstGeom prst="rect">
            <a:avLst/>
          </a:prstGeom>
        </p:spPr>
      </p:pic>
      <p:pic>
        <p:nvPicPr>
          <p:cNvPr id="18" name="Picture 17">
            <a:extLst>
              <a:ext uri="{FF2B5EF4-FFF2-40B4-BE49-F238E27FC236}">
                <a16:creationId xmlns:a16="http://schemas.microsoft.com/office/drawing/2014/main" id="{FE37D8AF-8F98-2CA0-D4A9-73A17C130447}"/>
              </a:ext>
            </a:extLst>
          </p:cNvPr>
          <p:cNvPicPr>
            <a:picLocks noChangeAspect="1"/>
          </p:cNvPicPr>
          <p:nvPr/>
        </p:nvPicPr>
        <p:blipFill>
          <a:blip r:embed="rId5"/>
          <a:stretch>
            <a:fillRect/>
          </a:stretch>
        </p:blipFill>
        <p:spPr>
          <a:xfrm>
            <a:off x="225508" y="1458153"/>
            <a:ext cx="11740984" cy="4925114"/>
          </a:xfrm>
          <a:prstGeom prst="rect">
            <a:avLst/>
          </a:prstGeom>
        </p:spPr>
      </p:pic>
    </p:spTree>
    <p:extLst>
      <p:ext uri="{BB962C8B-B14F-4D97-AF65-F5344CB8AC3E}">
        <p14:creationId xmlns:p14="http://schemas.microsoft.com/office/powerpoint/2010/main" val="1948740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C5E6F8F-DB14-34F3-2BF3-37F20CF79A1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ADBAB33-A6E0-53C4-DA81-330137DA4FEF}"/>
              </a:ext>
            </a:extLst>
          </p:cNvPr>
          <p:cNvSpPr txBox="1"/>
          <p:nvPr/>
        </p:nvSpPr>
        <p:spPr>
          <a:xfrm>
            <a:off x="436250" y="316963"/>
            <a:ext cx="10387693" cy="810088"/>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3600" kern="1200" dirty="0">
                <a:solidFill>
                  <a:schemeClr val="tx1"/>
                </a:solidFill>
                <a:latin typeface="Arial" panose="020B0604020202020204" pitchFamily="34" charset="0"/>
                <a:ea typeface="+mj-ea"/>
                <a:cs typeface="Arial" panose="020B0604020202020204" pitchFamily="34" charset="0"/>
              </a:rPr>
              <a:t>Zoning </a:t>
            </a:r>
            <a:r>
              <a:rPr lang="en-US" sz="3600" dirty="0">
                <a:latin typeface="Arial" panose="020B0604020202020204" pitchFamily="34" charset="0"/>
                <a:ea typeface="+mj-ea"/>
                <a:cs typeface="Arial" panose="020B0604020202020204" pitchFamily="34" charset="0"/>
              </a:rPr>
              <a:t>Applications Oct 2025 - Sept 2025</a:t>
            </a:r>
            <a:endParaRPr lang="en-US" sz="3600" kern="1200" dirty="0">
              <a:solidFill>
                <a:schemeClr val="tx1"/>
              </a:solidFill>
              <a:latin typeface="Arial" panose="020B0604020202020204" pitchFamily="34" charset="0"/>
              <a:ea typeface="+mj-ea"/>
              <a:cs typeface="Arial" panose="020B0604020202020204" pitchFamily="34" charset="0"/>
            </a:endParaRPr>
          </a:p>
        </p:txBody>
      </p:sp>
      <p:pic>
        <p:nvPicPr>
          <p:cNvPr id="6" name="Picture 5" descr="A close-up of a logo&#10;&#10;AI-generated content may be incorrect.">
            <a:extLst>
              <a:ext uri="{FF2B5EF4-FFF2-40B4-BE49-F238E27FC236}">
                <a16:creationId xmlns:a16="http://schemas.microsoft.com/office/drawing/2014/main" id="{5D7A3DC9-B391-BDAB-943D-E6DD3C4148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85113" y="6452379"/>
            <a:ext cx="1031966" cy="304899"/>
          </a:xfrm>
          <a:prstGeom prst="rect">
            <a:avLst/>
          </a:prstGeom>
        </p:spPr>
      </p:pic>
      <p:sp>
        <p:nvSpPr>
          <p:cNvPr id="4" name="Slide Number Placeholder 11">
            <a:extLst>
              <a:ext uri="{FF2B5EF4-FFF2-40B4-BE49-F238E27FC236}">
                <a16:creationId xmlns:a16="http://schemas.microsoft.com/office/drawing/2014/main" id="{5C71F518-35DB-0AE6-876E-6E4D0A6DF638}"/>
              </a:ext>
            </a:extLst>
          </p:cNvPr>
          <p:cNvSpPr>
            <a:spLocks noGrp="1"/>
          </p:cNvSpPr>
          <p:nvPr>
            <p:ph type="sldNum" sz="quarter" idx="12"/>
          </p:nvPr>
        </p:nvSpPr>
        <p:spPr>
          <a:xfrm>
            <a:off x="11717079" y="6422267"/>
            <a:ext cx="351687" cy="365125"/>
          </a:xfrm>
        </p:spPr>
        <p:txBody>
          <a:bodyPr/>
          <a:lstStyle/>
          <a:p>
            <a:fld id="{F42DC2AF-CF6E-479B-BA69-71B6698E418A}" type="slidenum">
              <a:rPr lang="en-US" smtClean="0">
                <a:solidFill>
                  <a:schemeClr val="bg1">
                    <a:lumMod val="50000"/>
                  </a:schemeClr>
                </a:solidFill>
                <a:latin typeface="Arial" panose="020B0604020202020204" pitchFamily="34" charset="0"/>
                <a:cs typeface="Arial" panose="020B0604020202020204" pitchFamily="34" charset="0"/>
              </a:rPr>
              <a:pPr/>
              <a:t>21</a:t>
            </a:fld>
            <a:endParaRPr lang="en-US" dirty="0">
              <a:solidFill>
                <a:schemeClr val="bg1">
                  <a:lumMod val="50000"/>
                </a:schemeClr>
              </a:solidFill>
              <a:latin typeface="Arial" panose="020B0604020202020204" pitchFamily="34" charset="0"/>
              <a:cs typeface="Arial" panose="020B0604020202020204" pitchFamily="34" charset="0"/>
            </a:endParaRPr>
          </a:p>
        </p:txBody>
      </p:sp>
      <p:pic>
        <p:nvPicPr>
          <p:cNvPr id="2" name="Picture 1" descr="A logo with a map in the center&#10;&#10;AI-generated content may be incorrect.">
            <a:extLst>
              <a:ext uri="{FF2B5EF4-FFF2-40B4-BE49-F238E27FC236}">
                <a16:creationId xmlns:a16="http://schemas.microsoft.com/office/drawing/2014/main" id="{B32DB952-4AB4-32E7-9D32-CED4137FCE1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18751" y="29029"/>
            <a:ext cx="902813" cy="923331"/>
          </a:xfrm>
          <a:prstGeom prst="rect">
            <a:avLst/>
          </a:prstGeom>
        </p:spPr>
      </p:pic>
      <p:pic>
        <p:nvPicPr>
          <p:cNvPr id="7" name="Picture 6">
            <a:extLst>
              <a:ext uri="{FF2B5EF4-FFF2-40B4-BE49-F238E27FC236}">
                <a16:creationId xmlns:a16="http://schemas.microsoft.com/office/drawing/2014/main" id="{D1A08CC4-C92B-DE25-EF98-158F9D929529}"/>
              </a:ext>
            </a:extLst>
          </p:cNvPr>
          <p:cNvPicPr>
            <a:picLocks noChangeAspect="1"/>
          </p:cNvPicPr>
          <p:nvPr/>
        </p:nvPicPr>
        <p:blipFill>
          <a:blip r:embed="rId5"/>
          <a:stretch>
            <a:fillRect/>
          </a:stretch>
        </p:blipFill>
        <p:spPr>
          <a:xfrm>
            <a:off x="1048738" y="1202499"/>
            <a:ext cx="9162715" cy="5584893"/>
          </a:xfrm>
          <a:prstGeom prst="rect">
            <a:avLst/>
          </a:prstGeom>
        </p:spPr>
      </p:pic>
    </p:spTree>
    <p:extLst>
      <p:ext uri="{BB962C8B-B14F-4D97-AF65-F5344CB8AC3E}">
        <p14:creationId xmlns:p14="http://schemas.microsoft.com/office/powerpoint/2010/main" val="22289648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0977785-1691-9FC8-5534-BE530CB1282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E94AE65-9E37-DF83-30D3-78A468239993}"/>
              </a:ext>
            </a:extLst>
          </p:cNvPr>
          <p:cNvSpPr txBox="1"/>
          <p:nvPr/>
        </p:nvSpPr>
        <p:spPr>
          <a:xfrm>
            <a:off x="2592572" y="244549"/>
            <a:ext cx="7006855" cy="399579"/>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3600" kern="1200" dirty="0">
                <a:solidFill>
                  <a:schemeClr val="tx1"/>
                </a:solidFill>
                <a:latin typeface="Arial" panose="020B0604020202020204" pitchFamily="34" charset="0"/>
                <a:ea typeface="+mj-ea"/>
                <a:cs typeface="Arial" panose="020B0604020202020204" pitchFamily="34" charset="0"/>
              </a:rPr>
              <a:t>Permit Type Flow Chart</a:t>
            </a:r>
          </a:p>
        </p:txBody>
      </p:sp>
      <p:pic>
        <p:nvPicPr>
          <p:cNvPr id="5" name="Picture 4">
            <a:extLst>
              <a:ext uri="{FF2B5EF4-FFF2-40B4-BE49-F238E27FC236}">
                <a16:creationId xmlns:a16="http://schemas.microsoft.com/office/drawing/2014/main" id="{01B2B1F8-CFD9-B2DD-9D5C-BF24BB9357B7}"/>
              </a:ext>
            </a:extLst>
          </p:cNvPr>
          <p:cNvPicPr>
            <a:picLocks noChangeAspect="1"/>
          </p:cNvPicPr>
          <p:nvPr/>
        </p:nvPicPr>
        <p:blipFill>
          <a:blip r:embed="rId2"/>
          <a:stretch>
            <a:fillRect/>
          </a:stretch>
        </p:blipFill>
        <p:spPr>
          <a:xfrm>
            <a:off x="1580982" y="832328"/>
            <a:ext cx="9104131" cy="5781123"/>
          </a:xfrm>
          <a:prstGeom prst="rect">
            <a:avLst/>
          </a:prstGeom>
        </p:spPr>
      </p:pic>
      <p:pic>
        <p:nvPicPr>
          <p:cNvPr id="6" name="Picture 5" descr="A close-up of a logo&#10;&#10;AI-generated content may be incorrect.">
            <a:extLst>
              <a:ext uri="{FF2B5EF4-FFF2-40B4-BE49-F238E27FC236}">
                <a16:creationId xmlns:a16="http://schemas.microsoft.com/office/drawing/2014/main" id="{1EE5293A-6348-7525-93DB-879A96B346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85113" y="6452379"/>
            <a:ext cx="1031966" cy="304899"/>
          </a:xfrm>
          <a:prstGeom prst="rect">
            <a:avLst/>
          </a:prstGeom>
        </p:spPr>
      </p:pic>
      <p:sp>
        <p:nvSpPr>
          <p:cNvPr id="4" name="Slide Number Placeholder 11">
            <a:extLst>
              <a:ext uri="{FF2B5EF4-FFF2-40B4-BE49-F238E27FC236}">
                <a16:creationId xmlns:a16="http://schemas.microsoft.com/office/drawing/2014/main" id="{B30DA3EE-2B8B-3101-89E4-EA9D7ADC6226}"/>
              </a:ext>
            </a:extLst>
          </p:cNvPr>
          <p:cNvSpPr>
            <a:spLocks noGrp="1"/>
          </p:cNvSpPr>
          <p:nvPr>
            <p:ph type="sldNum" sz="quarter" idx="12"/>
          </p:nvPr>
        </p:nvSpPr>
        <p:spPr>
          <a:xfrm>
            <a:off x="11717079" y="6422267"/>
            <a:ext cx="351687" cy="365125"/>
          </a:xfrm>
        </p:spPr>
        <p:txBody>
          <a:bodyPr/>
          <a:lstStyle/>
          <a:p>
            <a:fld id="{F42DC2AF-CF6E-479B-BA69-71B6698E418A}" type="slidenum">
              <a:rPr lang="en-US" smtClean="0">
                <a:solidFill>
                  <a:schemeClr val="bg1">
                    <a:lumMod val="50000"/>
                  </a:schemeClr>
                </a:solidFill>
                <a:latin typeface="Arial" panose="020B0604020202020204" pitchFamily="34" charset="0"/>
                <a:cs typeface="Arial" panose="020B0604020202020204" pitchFamily="34" charset="0"/>
              </a:rPr>
              <a:pPr/>
              <a:t>22</a:t>
            </a:fld>
            <a:endParaRPr lang="en-US" dirty="0">
              <a:solidFill>
                <a:schemeClr val="bg1">
                  <a:lumMod val="50000"/>
                </a:schemeClr>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F5E51680-E53D-8C8A-370F-61EE3A2E1C49}"/>
              </a:ext>
            </a:extLst>
          </p:cNvPr>
          <p:cNvSpPr/>
          <p:nvPr/>
        </p:nvSpPr>
        <p:spPr>
          <a:xfrm>
            <a:off x="1379355" y="2215118"/>
            <a:ext cx="9433957" cy="900222"/>
          </a:xfrm>
          <a:prstGeom prst="roundRect">
            <a:avLst/>
          </a:prstGeom>
          <a:solidFill>
            <a:srgbClr val="FFFF00">
              <a:alpha val="25098"/>
            </a:srgbClr>
          </a:solidFill>
          <a:ln w="5715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0</a:t>
            </a:r>
          </a:p>
        </p:txBody>
      </p:sp>
      <p:sp>
        <p:nvSpPr>
          <p:cNvPr id="8" name="Rectangle: Rounded Corners 7">
            <a:extLst>
              <a:ext uri="{FF2B5EF4-FFF2-40B4-BE49-F238E27FC236}">
                <a16:creationId xmlns:a16="http://schemas.microsoft.com/office/drawing/2014/main" id="{05263271-D596-0209-EE92-73E1EB2806A2}"/>
              </a:ext>
            </a:extLst>
          </p:cNvPr>
          <p:cNvSpPr/>
          <p:nvPr/>
        </p:nvSpPr>
        <p:spPr>
          <a:xfrm>
            <a:off x="1416068" y="4630785"/>
            <a:ext cx="9433957" cy="438686"/>
          </a:xfrm>
          <a:prstGeom prst="roundRect">
            <a:avLst/>
          </a:prstGeom>
          <a:solidFill>
            <a:srgbClr val="FFFF00">
              <a:alpha val="25098"/>
            </a:srgbClr>
          </a:solidFill>
          <a:ln w="5715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0</a:t>
            </a:r>
          </a:p>
        </p:txBody>
      </p:sp>
      <p:sp>
        <p:nvSpPr>
          <p:cNvPr id="9" name="Rectangle: Rounded Corners 8">
            <a:extLst>
              <a:ext uri="{FF2B5EF4-FFF2-40B4-BE49-F238E27FC236}">
                <a16:creationId xmlns:a16="http://schemas.microsoft.com/office/drawing/2014/main" id="{B87AC670-5A2A-41AB-199D-655D84BB92AC}"/>
              </a:ext>
            </a:extLst>
          </p:cNvPr>
          <p:cNvSpPr/>
          <p:nvPr/>
        </p:nvSpPr>
        <p:spPr>
          <a:xfrm>
            <a:off x="1400557" y="5099592"/>
            <a:ext cx="9433957" cy="304899"/>
          </a:xfrm>
          <a:prstGeom prst="roundRect">
            <a:avLst/>
          </a:prstGeom>
          <a:solidFill>
            <a:srgbClr val="FFFF00">
              <a:alpha val="25098"/>
            </a:srgbClr>
          </a:solidFill>
          <a:ln w="5715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0</a:t>
            </a:r>
          </a:p>
        </p:txBody>
      </p:sp>
      <p:sp>
        <p:nvSpPr>
          <p:cNvPr id="11" name="Rectangle: Rounded Corners 10">
            <a:extLst>
              <a:ext uri="{FF2B5EF4-FFF2-40B4-BE49-F238E27FC236}">
                <a16:creationId xmlns:a16="http://schemas.microsoft.com/office/drawing/2014/main" id="{B76C9F94-7179-F8E1-FE8E-E621B28B2C71}"/>
              </a:ext>
            </a:extLst>
          </p:cNvPr>
          <p:cNvSpPr/>
          <p:nvPr/>
        </p:nvSpPr>
        <p:spPr>
          <a:xfrm>
            <a:off x="1416068" y="5521501"/>
            <a:ext cx="9433957" cy="304899"/>
          </a:xfrm>
          <a:prstGeom prst="roundRect">
            <a:avLst/>
          </a:prstGeom>
          <a:solidFill>
            <a:srgbClr val="FFFF00">
              <a:alpha val="25098"/>
            </a:srgbClr>
          </a:solidFill>
          <a:ln w="5715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0</a:t>
            </a:r>
          </a:p>
        </p:txBody>
      </p:sp>
      <p:sp>
        <p:nvSpPr>
          <p:cNvPr id="13" name="Rectangle: Rounded Corners 12">
            <a:extLst>
              <a:ext uri="{FF2B5EF4-FFF2-40B4-BE49-F238E27FC236}">
                <a16:creationId xmlns:a16="http://schemas.microsoft.com/office/drawing/2014/main" id="{ECC6C55B-E117-C62C-4D9B-B0B0DEDCEA31}"/>
              </a:ext>
            </a:extLst>
          </p:cNvPr>
          <p:cNvSpPr/>
          <p:nvPr/>
        </p:nvSpPr>
        <p:spPr>
          <a:xfrm>
            <a:off x="1416068" y="5925348"/>
            <a:ext cx="9433957" cy="304899"/>
          </a:xfrm>
          <a:prstGeom prst="roundRect">
            <a:avLst/>
          </a:prstGeom>
          <a:solidFill>
            <a:srgbClr val="FFFF00">
              <a:alpha val="25098"/>
            </a:srgbClr>
          </a:solidFill>
          <a:ln w="5715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0</a:t>
            </a:r>
          </a:p>
        </p:txBody>
      </p:sp>
      <p:sp>
        <p:nvSpPr>
          <p:cNvPr id="14" name="Rectangle: Rounded Corners 13">
            <a:extLst>
              <a:ext uri="{FF2B5EF4-FFF2-40B4-BE49-F238E27FC236}">
                <a16:creationId xmlns:a16="http://schemas.microsoft.com/office/drawing/2014/main" id="{1112044C-3879-F0A9-9789-D97D97791BFE}"/>
              </a:ext>
            </a:extLst>
          </p:cNvPr>
          <p:cNvSpPr/>
          <p:nvPr/>
        </p:nvSpPr>
        <p:spPr>
          <a:xfrm>
            <a:off x="1416067" y="6338664"/>
            <a:ext cx="9433957" cy="304899"/>
          </a:xfrm>
          <a:prstGeom prst="roundRect">
            <a:avLst/>
          </a:prstGeom>
          <a:solidFill>
            <a:srgbClr val="FFFF00">
              <a:alpha val="25098"/>
            </a:srgbClr>
          </a:solidFill>
          <a:ln w="5715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0</a:t>
            </a:r>
          </a:p>
        </p:txBody>
      </p:sp>
      <p:pic>
        <p:nvPicPr>
          <p:cNvPr id="2" name="Picture 1" descr="A logo with a map in the center&#10;&#10;AI-generated content may be incorrect.">
            <a:extLst>
              <a:ext uri="{FF2B5EF4-FFF2-40B4-BE49-F238E27FC236}">
                <a16:creationId xmlns:a16="http://schemas.microsoft.com/office/drawing/2014/main" id="{8FC22A7C-C960-FF30-B78A-A79635B1178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18751" y="29029"/>
            <a:ext cx="902813" cy="923331"/>
          </a:xfrm>
          <a:prstGeom prst="rect">
            <a:avLst/>
          </a:prstGeom>
        </p:spPr>
      </p:pic>
    </p:spTree>
    <p:extLst>
      <p:ext uri="{BB962C8B-B14F-4D97-AF65-F5344CB8AC3E}">
        <p14:creationId xmlns:p14="http://schemas.microsoft.com/office/powerpoint/2010/main" val="9464217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D2AF3A-CA01-6AA5-E60A-2ECFD5A04FB9}"/>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86B2D2E-DBD1-5F28-9CEF-64EC9B7D51FD}"/>
              </a:ext>
            </a:extLst>
          </p:cNvPr>
          <p:cNvPicPr>
            <a:picLocks noChangeAspect="1"/>
          </p:cNvPicPr>
          <p:nvPr/>
        </p:nvPicPr>
        <p:blipFill>
          <a:blip r:embed="rId2"/>
          <a:stretch>
            <a:fillRect/>
          </a:stretch>
        </p:blipFill>
        <p:spPr>
          <a:xfrm>
            <a:off x="1009426" y="860661"/>
            <a:ext cx="9931437" cy="5561605"/>
          </a:xfrm>
          <a:prstGeom prst="rect">
            <a:avLst/>
          </a:prstGeom>
        </p:spPr>
      </p:pic>
      <p:pic>
        <p:nvPicPr>
          <p:cNvPr id="9" name="Picture 8" descr="A close-up of a logo&#10;&#10;AI-generated content may be incorrect.">
            <a:extLst>
              <a:ext uri="{FF2B5EF4-FFF2-40B4-BE49-F238E27FC236}">
                <a16:creationId xmlns:a16="http://schemas.microsoft.com/office/drawing/2014/main" id="{98C4546E-6FA5-4EBD-F7BD-ED63694352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85113" y="6482493"/>
            <a:ext cx="1031966" cy="304899"/>
          </a:xfrm>
          <a:prstGeom prst="rect">
            <a:avLst/>
          </a:prstGeom>
        </p:spPr>
      </p:pic>
      <p:sp>
        <p:nvSpPr>
          <p:cNvPr id="4" name="Slide Number Placeholder 11">
            <a:extLst>
              <a:ext uri="{FF2B5EF4-FFF2-40B4-BE49-F238E27FC236}">
                <a16:creationId xmlns:a16="http://schemas.microsoft.com/office/drawing/2014/main" id="{A009A352-41C6-282D-2B18-1343A7B81512}"/>
              </a:ext>
            </a:extLst>
          </p:cNvPr>
          <p:cNvSpPr>
            <a:spLocks noGrp="1"/>
          </p:cNvSpPr>
          <p:nvPr>
            <p:ph type="sldNum" sz="quarter" idx="12"/>
          </p:nvPr>
        </p:nvSpPr>
        <p:spPr>
          <a:xfrm>
            <a:off x="11717079" y="6422267"/>
            <a:ext cx="351687" cy="365125"/>
          </a:xfrm>
        </p:spPr>
        <p:txBody>
          <a:bodyPr/>
          <a:lstStyle/>
          <a:p>
            <a:fld id="{F42DC2AF-CF6E-479B-BA69-71B6698E418A}" type="slidenum">
              <a:rPr lang="en-US" smtClean="0">
                <a:solidFill>
                  <a:schemeClr val="bg1">
                    <a:lumMod val="50000"/>
                  </a:schemeClr>
                </a:solidFill>
                <a:latin typeface="Arial" panose="020B0604020202020204" pitchFamily="34" charset="0"/>
                <a:cs typeface="Arial" panose="020B0604020202020204" pitchFamily="34" charset="0"/>
              </a:rPr>
              <a:pPr/>
              <a:t>23</a:t>
            </a:fld>
            <a:endParaRPr lang="en-US" dirty="0">
              <a:solidFill>
                <a:schemeClr val="bg1">
                  <a:lumMod val="50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ABE8BAE-F148-4325-9892-DEBA6A1C2EFA}"/>
              </a:ext>
            </a:extLst>
          </p:cNvPr>
          <p:cNvSpPr txBox="1"/>
          <p:nvPr/>
        </p:nvSpPr>
        <p:spPr>
          <a:xfrm>
            <a:off x="2592572" y="244549"/>
            <a:ext cx="7006855" cy="399579"/>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3600" kern="1200" dirty="0">
                <a:solidFill>
                  <a:schemeClr val="tx1"/>
                </a:solidFill>
                <a:latin typeface="Arial" panose="020B0604020202020204" pitchFamily="34" charset="0"/>
                <a:ea typeface="+mj-ea"/>
                <a:cs typeface="Arial" panose="020B0604020202020204" pitchFamily="34" charset="0"/>
              </a:rPr>
              <a:t>Permit Type Flow Chart</a:t>
            </a:r>
          </a:p>
        </p:txBody>
      </p:sp>
      <p:sp>
        <p:nvSpPr>
          <p:cNvPr id="7" name="Rectangle: Rounded Corners 6">
            <a:extLst>
              <a:ext uri="{FF2B5EF4-FFF2-40B4-BE49-F238E27FC236}">
                <a16:creationId xmlns:a16="http://schemas.microsoft.com/office/drawing/2014/main" id="{67BCEFE2-0A47-B311-D92D-47F35ED79DC8}"/>
              </a:ext>
            </a:extLst>
          </p:cNvPr>
          <p:cNvSpPr/>
          <p:nvPr/>
        </p:nvSpPr>
        <p:spPr>
          <a:xfrm>
            <a:off x="882502" y="1881966"/>
            <a:ext cx="10217889" cy="411124"/>
          </a:xfrm>
          <a:prstGeom prst="roundRect">
            <a:avLst/>
          </a:prstGeom>
          <a:solidFill>
            <a:srgbClr val="FFFF00">
              <a:alpha val="25098"/>
            </a:srgbClr>
          </a:solidFill>
          <a:ln w="5715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E9012196-3D5F-8D26-F2FE-C2CE6A1ADD41}"/>
              </a:ext>
            </a:extLst>
          </p:cNvPr>
          <p:cNvSpPr/>
          <p:nvPr/>
        </p:nvSpPr>
        <p:spPr>
          <a:xfrm>
            <a:off x="868992" y="2746746"/>
            <a:ext cx="10231399" cy="411124"/>
          </a:xfrm>
          <a:prstGeom prst="roundRect">
            <a:avLst/>
          </a:prstGeom>
          <a:solidFill>
            <a:srgbClr val="FFFF00">
              <a:alpha val="25098"/>
            </a:srgbClr>
          </a:solidFill>
          <a:ln w="5715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0</a:t>
            </a:r>
          </a:p>
        </p:txBody>
      </p:sp>
      <p:pic>
        <p:nvPicPr>
          <p:cNvPr id="2" name="Picture 1" descr="A logo with a map in the center&#10;&#10;AI-generated content may be incorrect.">
            <a:extLst>
              <a:ext uri="{FF2B5EF4-FFF2-40B4-BE49-F238E27FC236}">
                <a16:creationId xmlns:a16="http://schemas.microsoft.com/office/drawing/2014/main" id="{20B651EF-E6BE-31C4-3048-F15841F4D2B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18751" y="29029"/>
            <a:ext cx="902813" cy="923331"/>
          </a:xfrm>
          <a:prstGeom prst="rect">
            <a:avLst/>
          </a:prstGeom>
        </p:spPr>
      </p:pic>
    </p:spTree>
    <p:extLst>
      <p:ext uri="{BB962C8B-B14F-4D97-AF65-F5344CB8AC3E}">
        <p14:creationId xmlns:p14="http://schemas.microsoft.com/office/powerpoint/2010/main" val="17238617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9B720">
            <a:alpha val="20000"/>
          </a:srgbClr>
        </a:solidFill>
        <a:effectLst/>
      </p:bgPr>
    </p:bg>
    <p:spTree>
      <p:nvGrpSpPr>
        <p:cNvPr id="1" name="">
          <a:extLst>
            <a:ext uri="{FF2B5EF4-FFF2-40B4-BE49-F238E27FC236}">
              <a16:creationId xmlns:a16="http://schemas.microsoft.com/office/drawing/2014/main" id="{E6F42F02-E548-8B1C-EC52-FC3F0E13F1A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C9C098E-287D-A024-DF53-DB73E982785C}"/>
              </a:ext>
            </a:extLst>
          </p:cNvPr>
          <p:cNvSpPr txBox="1"/>
          <p:nvPr/>
        </p:nvSpPr>
        <p:spPr>
          <a:xfrm>
            <a:off x="297712" y="548640"/>
            <a:ext cx="10985984" cy="117957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kern="1200" dirty="0">
                <a:solidFill>
                  <a:schemeClr val="tx1"/>
                </a:solidFill>
                <a:latin typeface="Arial" panose="020B0604020202020204" pitchFamily="34" charset="0"/>
                <a:ea typeface="+mj-ea"/>
                <a:cs typeface="Arial" panose="020B0604020202020204" pitchFamily="34" charset="0"/>
              </a:rPr>
              <a:t>Preliminary Changes Proposed – </a:t>
            </a:r>
            <a:r>
              <a:rPr lang="en-US" sz="4000" b="1" u="sng" kern="1200" dirty="0">
                <a:solidFill>
                  <a:schemeClr val="tx1"/>
                </a:solidFill>
                <a:latin typeface="Arial" panose="020B0604020202020204" pitchFamily="34" charset="0"/>
                <a:ea typeface="+mj-ea"/>
                <a:cs typeface="Arial" panose="020B0604020202020204" pitchFamily="34" charset="0"/>
              </a:rPr>
              <a:t>Comp Plan</a:t>
            </a:r>
          </a:p>
        </p:txBody>
      </p:sp>
      <p:sp>
        <p:nvSpPr>
          <p:cNvPr id="8" name="TextBox 7">
            <a:extLst>
              <a:ext uri="{FF2B5EF4-FFF2-40B4-BE49-F238E27FC236}">
                <a16:creationId xmlns:a16="http://schemas.microsoft.com/office/drawing/2014/main" id="{402602E0-5649-C591-3BE0-5B017438AB6E}"/>
              </a:ext>
            </a:extLst>
          </p:cNvPr>
          <p:cNvSpPr txBox="1"/>
          <p:nvPr/>
        </p:nvSpPr>
        <p:spPr>
          <a:xfrm>
            <a:off x="809846" y="1800723"/>
            <a:ext cx="10168128" cy="4986669"/>
          </a:xfrm>
          <a:prstGeom prst="rect">
            <a:avLst/>
          </a:prstGeom>
        </p:spPr>
        <p:txBody>
          <a:bodyPr vert="horz" lIns="91440" tIns="45720" rIns="91440" bIns="45720" rtlCol="0">
            <a:noAutofit/>
          </a:bodyPr>
          <a:lstStyle/>
          <a:p>
            <a:pPr marL="342900" marR="0" lvl="0" indent="-228600">
              <a:lnSpc>
                <a:spcPct val="90000"/>
              </a:lnSpc>
              <a:spcAft>
                <a:spcPts val="600"/>
              </a:spcAft>
              <a:buFont typeface="Arial" panose="020B0604020202020204" pitchFamily="34" charset="0"/>
              <a:buChar char="•"/>
            </a:pPr>
            <a:r>
              <a:rPr lang="en-US" dirty="0">
                <a:effectLst/>
                <a:latin typeface="Arial" panose="020B0604020202020204" pitchFamily="34" charset="0"/>
                <a:cs typeface="Arial" panose="020B0604020202020204" pitchFamily="34" charset="0"/>
              </a:rPr>
              <a:t>Review the elements for consistency with requirements in the Florida Statutes, primarily Chapter 163</a:t>
            </a:r>
          </a:p>
          <a:p>
            <a:pPr marL="342900" marR="0" lvl="0" indent="-228600">
              <a:lnSpc>
                <a:spcPct val="90000"/>
              </a:lnSpc>
              <a:spcAft>
                <a:spcPts val="600"/>
              </a:spcAft>
              <a:buFont typeface="Arial" panose="020B0604020202020204" pitchFamily="34" charset="0"/>
              <a:buChar char="•"/>
            </a:pPr>
            <a:r>
              <a:rPr lang="en-US" dirty="0">
                <a:effectLst/>
                <a:latin typeface="Arial" panose="020B0604020202020204" pitchFamily="34" charset="0"/>
                <a:cs typeface="Arial" panose="020B0604020202020204" pitchFamily="34" charset="0"/>
              </a:rPr>
              <a:t>Remove outdated language from all elements and consider opportunities to simplify and clarify</a:t>
            </a:r>
          </a:p>
          <a:p>
            <a:pPr marL="342900" marR="0" lvl="0" indent="-228600">
              <a:lnSpc>
                <a:spcPct val="90000"/>
              </a:lnSpc>
              <a:spcAft>
                <a:spcPts val="600"/>
              </a:spcAft>
              <a:buFont typeface="Arial" panose="020B0604020202020204" pitchFamily="34" charset="0"/>
              <a:buChar char="•"/>
            </a:pPr>
            <a:r>
              <a:rPr lang="en-US" dirty="0">
                <a:effectLst/>
                <a:latin typeface="Arial" panose="020B0604020202020204" pitchFamily="34" charset="0"/>
                <a:cs typeface="Arial" panose="020B0604020202020204" pitchFamily="34" charset="0"/>
              </a:rPr>
              <a:t>Add a definitions section</a:t>
            </a:r>
          </a:p>
          <a:p>
            <a:pPr marL="342900" indent="-228600">
              <a:lnSpc>
                <a:spcPct val="90000"/>
              </a:lnSpc>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Incorporate recommendations of the Safety Action Plan into the Transportation Element</a:t>
            </a:r>
          </a:p>
          <a:p>
            <a:pPr marL="342900" marR="0" lvl="0" indent="-228600">
              <a:lnSpc>
                <a:spcPct val="90000"/>
              </a:lnSpc>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Reorganize the Future Land Use Categories to provide clarity in the list of permitted uses and clearly delineate between Urban and Rural</a:t>
            </a:r>
          </a:p>
          <a:p>
            <a:pPr marL="342900" marR="0" lvl="0" indent="-228600">
              <a:lnSpc>
                <a:spcPct val="90000"/>
              </a:lnSpc>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Create user-friendly tables for quick access</a:t>
            </a:r>
          </a:p>
          <a:p>
            <a:pPr marL="342900" marR="0" lvl="0" indent="-228600">
              <a:lnSpc>
                <a:spcPct val="90000"/>
              </a:lnSpc>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Emphasize development policies related to the DUDA and the Urban Area.</a:t>
            </a:r>
          </a:p>
          <a:p>
            <a:pPr marL="342900" marR="0" lvl="0" indent="-228600">
              <a:lnSpc>
                <a:spcPct val="90000"/>
              </a:lnSpc>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Review the Agriculture-2 on the Future Land Use Map for consistency with the existing development pattern</a:t>
            </a:r>
          </a:p>
          <a:p>
            <a:pPr marL="342900" marR="0" lvl="0" indent="-228600">
              <a:lnSpc>
                <a:spcPct val="90000"/>
              </a:lnSpc>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Evaluate the Future Land Use Map to determine if land use category distribution is reflective of good planning practices</a:t>
            </a:r>
          </a:p>
          <a:p>
            <a:pPr marL="342900" indent="-228600">
              <a:lnSpc>
                <a:spcPct val="90000"/>
              </a:lnSpc>
              <a:spcAft>
                <a:spcPts val="600"/>
              </a:spcAf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marR="0" lvl="0" indent="-228600">
              <a:lnSpc>
                <a:spcPct val="90000"/>
              </a:lnSpc>
              <a:spcAft>
                <a:spcPts val="600"/>
              </a:spcAft>
              <a:buFont typeface="Arial" panose="020B0604020202020204" pitchFamily="34" charset="0"/>
              <a:buChar char="•"/>
            </a:pPr>
            <a:endParaRPr lang="en-US" dirty="0">
              <a:effectLst/>
              <a:latin typeface="Arial" panose="020B0604020202020204" pitchFamily="34" charset="0"/>
              <a:cs typeface="Arial" panose="020B0604020202020204" pitchFamily="34" charset="0"/>
            </a:endParaRPr>
          </a:p>
        </p:txBody>
      </p:sp>
      <p:pic>
        <p:nvPicPr>
          <p:cNvPr id="3" name="Picture 2" descr="A logo with a map in the center&#10;&#10;AI-generated content may be incorrect.">
            <a:extLst>
              <a:ext uri="{FF2B5EF4-FFF2-40B4-BE49-F238E27FC236}">
                <a16:creationId xmlns:a16="http://schemas.microsoft.com/office/drawing/2014/main" id="{B25C9CE8-83D1-4748-A846-DF4B7BA7B90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118751" y="29029"/>
            <a:ext cx="902813" cy="923331"/>
          </a:xfrm>
          <a:prstGeom prst="rect">
            <a:avLst/>
          </a:prstGeom>
        </p:spPr>
      </p:pic>
      <p:pic>
        <p:nvPicPr>
          <p:cNvPr id="4" name="Picture 3" descr="A close-up of a logo&#10;&#10;AI-generated content may be incorrect.">
            <a:extLst>
              <a:ext uri="{FF2B5EF4-FFF2-40B4-BE49-F238E27FC236}">
                <a16:creationId xmlns:a16="http://schemas.microsoft.com/office/drawing/2014/main" id="{5F5A9232-9E19-5EA2-B272-D21E0D5AE8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02768" y="6429532"/>
            <a:ext cx="1031966" cy="304899"/>
          </a:xfrm>
          <a:prstGeom prst="rect">
            <a:avLst/>
          </a:prstGeom>
        </p:spPr>
      </p:pic>
      <p:sp>
        <p:nvSpPr>
          <p:cNvPr id="6" name="Slide Number Placeholder 11">
            <a:extLst>
              <a:ext uri="{FF2B5EF4-FFF2-40B4-BE49-F238E27FC236}">
                <a16:creationId xmlns:a16="http://schemas.microsoft.com/office/drawing/2014/main" id="{7819DA4D-F00F-A602-9EB2-737809CB24DA}"/>
              </a:ext>
            </a:extLst>
          </p:cNvPr>
          <p:cNvSpPr>
            <a:spLocks noGrp="1"/>
          </p:cNvSpPr>
          <p:nvPr>
            <p:ph type="sldNum" sz="quarter" idx="12"/>
          </p:nvPr>
        </p:nvSpPr>
        <p:spPr>
          <a:xfrm>
            <a:off x="11717079" y="6422267"/>
            <a:ext cx="351687" cy="365125"/>
          </a:xfrm>
        </p:spPr>
        <p:txBody>
          <a:bodyPr/>
          <a:lstStyle/>
          <a:p>
            <a:fld id="{F42DC2AF-CF6E-479B-BA69-71B6698E418A}" type="slidenum">
              <a:rPr lang="en-US" smtClean="0">
                <a:solidFill>
                  <a:schemeClr val="bg1">
                    <a:lumMod val="50000"/>
                  </a:schemeClr>
                </a:solidFill>
                <a:latin typeface="Arial" panose="020B0604020202020204" pitchFamily="34" charset="0"/>
                <a:cs typeface="Arial" panose="020B0604020202020204" pitchFamily="34" charset="0"/>
              </a:rPr>
              <a:pPr/>
              <a:t>24</a:t>
            </a:fld>
            <a:endParaRPr lang="en-US"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4405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69B720">
            <a:alpha val="20000"/>
          </a:srgbClr>
        </a:solidFill>
        <a:effectLst/>
      </p:bgPr>
    </p:bg>
    <p:spTree>
      <p:nvGrpSpPr>
        <p:cNvPr id="1" name="">
          <a:extLst>
            <a:ext uri="{FF2B5EF4-FFF2-40B4-BE49-F238E27FC236}">
              <a16:creationId xmlns:a16="http://schemas.microsoft.com/office/drawing/2014/main" id="{35318741-3753-CED3-23E3-A90CCCD9BDD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3727783-43D7-4522-D076-C40DC4336576}"/>
              </a:ext>
            </a:extLst>
          </p:cNvPr>
          <p:cNvSpPr txBox="1"/>
          <p:nvPr/>
        </p:nvSpPr>
        <p:spPr>
          <a:xfrm>
            <a:off x="1115568" y="548640"/>
            <a:ext cx="10168128" cy="117957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dirty="0">
                <a:latin typeface="Arial" panose="020B0604020202020204" pitchFamily="34" charset="0"/>
                <a:cs typeface="Arial" panose="020B0604020202020204" pitchFamily="34" charset="0"/>
              </a:rPr>
              <a:t>Preliminary</a:t>
            </a:r>
            <a:r>
              <a:rPr lang="en-US" sz="4000" b="1" kern="1200" dirty="0">
                <a:solidFill>
                  <a:schemeClr val="tx1"/>
                </a:solidFill>
                <a:latin typeface="Arial" panose="020B0604020202020204" pitchFamily="34" charset="0"/>
                <a:ea typeface="+mj-ea"/>
                <a:cs typeface="Arial" panose="020B0604020202020204" pitchFamily="34" charset="0"/>
              </a:rPr>
              <a:t> Changes Proposed – </a:t>
            </a:r>
            <a:r>
              <a:rPr lang="en-US" sz="4000" b="1" u="sng" kern="1200" dirty="0">
                <a:solidFill>
                  <a:schemeClr val="tx1"/>
                </a:solidFill>
                <a:latin typeface="Arial" panose="020B0604020202020204" pitchFamily="34" charset="0"/>
                <a:ea typeface="+mj-ea"/>
                <a:cs typeface="Arial" panose="020B0604020202020204" pitchFamily="34" charset="0"/>
              </a:rPr>
              <a:t>LDRs</a:t>
            </a:r>
          </a:p>
        </p:txBody>
      </p:sp>
      <p:sp>
        <p:nvSpPr>
          <p:cNvPr id="8" name="TextBox 7">
            <a:extLst>
              <a:ext uri="{FF2B5EF4-FFF2-40B4-BE49-F238E27FC236}">
                <a16:creationId xmlns:a16="http://schemas.microsoft.com/office/drawing/2014/main" id="{416DC113-C424-0BA3-FE40-9946BDF060A9}"/>
              </a:ext>
            </a:extLst>
          </p:cNvPr>
          <p:cNvSpPr txBox="1"/>
          <p:nvPr/>
        </p:nvSpPr>
        <p:spPr>
          <a:xfrm>
            <a:off x="810377" y="1963154"/>
            <a:ext cx="10778509" cy="4459111"/>
          </a:xfrm>
          <a:prstGeom prst="rect">
            <a:avLst/>
          </a:prstGeom>
        </p:spPr>
        <p:txBody>
          <a:bodyPr vert="horz" lIns="91440" tIns="45720" rIns="91440" bIns="45720" rtlCol="0">
            <a:noAutofit/>
          </a:bodyPr>
          <a:lstStyle/>
          <a:p>
            <a:pPr marL="342900" indent="-228600">
              <a:lnSpc>
                <a:spcPct val="110000"/>
              </a:lnSpc>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Review format for clarify, simplify, and incorporate tables and figures to ease of reference</a:t>
            </a:r>
          </a:p>
          <a:p>
            <a:pPr marL="342900" indent="-228600">
              <a:lnSpc>
                <a:spcPct val="110000"/>
              </a:lnSpc>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Remove outdated references,  update formatting, modernize terminology, and incorporate requirement of Florida Statutes</a:t>
            </a:r>
          </a:p>
          <a:p>
            <a:pPr marL="342900" indent="-228600">
              <a:lnSpc>
                <a:spcPct val="110000"/>
              </a:lnSpc>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Consolidate similar standards and requirements for ease of reference.</a:t>
            </a:r>
          </a:p>
          <a:p>
            <a:pPr marL="342900" indent="-228600">
              <a:lnSpc>
                <a:spcPct val="110000"/>
              </a:lnSpc>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Update terminology for consistency throughout LDC</a:t>
            </a:r>
          </a:p>
          <a:p>
            <a:pPr marL="342900" indent="-228600">
              <a:lnSpc>
                <a:spcPct val="110000"/>
              </a:lnSpc>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Create new sections that address all standards for landscaping/buffers and parking</a:t>
            </a:r>
          </a:p>
          <a:p>
            <a:pPr marL="342900" indent="-228600">
              <a:lnSpc>
                <a:spcPct val="110000"/>
              </a:lnSpc>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Reorganize MUD, PRD and PRRD districts to simplify and clarify</a:t>
            </a:r>
          </a:p>
          <a:p>
            <a:pPr marL="342900" indent="-228600">
              <a:lnSpc>
                <a:spcPct val="110000"/>
              </a:lnSpc>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Incorporate references to online permit submittal options</a:t>
            </a:r>
          </a:p>
          <a:p>
            <a:pPr marL="342900" indent="-228600">
              <a:lnSpc>
                <a:spcPct val="110000"/>
              </a:lnSpc>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Consider options to organize and restructure Section 4.2 Supplementary District Regulations into topic areas for ease of navigation. (example parking, access management, specific use standards)</a:t>
            </a:r>
          </a:p>
          <a:p>
            <a:pPr marL="342900" indent="-228600">
              <a:lnSpc>
                <a:spcPct val="110000"/>
              </a:lnSpc>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Evaluate eliminating Article 9 Minimum Housing Standards (Build Code is most appropriate)</a:t>
            </a:r>
          </a:p>
          <a:p>
            <a:pPr marL="342900" indent="-228600">
              <a:lnSpc>
                <a:spcPct val="110000"/>
              </a:lnSpc>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Move Article 10 Hazardous Building Regulations to Code of Ordinances</a:t>
            </a:r>
          </a:p>
        </p:txBody>
      </p:sp>
      <p:pic>
        <p:nvPicPr>
          <p:cNvPr id="3" name="Picture 2" descr="A logo with a map in the center&#10;&#10;AI-generated content may be incorrect.">
            <a:extLst>
              <a:ext uri="{FF2B5EF4-FFF2-40B4-BE49-F238E27FC236}">
                <a16:creationId xmlns:a16="http://schemas.microsoft.com/office/drawing/2014/main" id="{44D47657-EC36-C159-E7A3-B9A99720930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118751" y="29029"/>
            <a:ext cx="902813" cy="923331"/>
          </a:xfrm>
          <a:prstGeom prst="rect">
            <a:avLst/>
          </a:prstGeom>
        </p:spPr>
      </p:pic>
      <p:pic>
        <p:nvPicPr>
          <p:cNvPr id="4" name="Picture 3" descr="A close-up of a logo&#10;&#10;AI-generated content may be incorrect.">
            <a:extLst>
              <a:ext uri="{FF2B5EF4-FFF2-40B4-BE49-F238E27FC236}">
                <a16:creationId xmlns:a16="http://schemas.microsoft.com/office/drawing/2014/main" id="{90BFA6A7-8099-875D-9E62-BEC235BA55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85113" y="6452379"/>
            <a:ext cx="1031966" cy="304899"/>
          </a:xfrm>
          <a:prstGeom prst="rect">
            <a:avLst/>
          </a:prstGeom>
        </p:spPr>
      </p:pic>
      <p:sp>
        <p:nvSpPr>
          <p:cNvPr id="6" name="Slide Number Placeholder 11">
            <a:extLst>
              <a:ext uri="{FF2B5EF4-FFF2-40B4-BE49-F238E27FC236}">
                <a16:creationId xmlns:a16="http://schemas.microsoft.com/office/drawing/2014/main" id="{0A4FF791-C5A9-EA38-8E3A-538D04F55C0C}"/>
              </a:ext>
            </a:extLst>
          </p:cNvPr>
          <p:cNvSpPr>
            <a:spLocks noGrp="1"/>
          </p:cNvSpPr>
          <p:nvPr>
            <p:ph type="sldNum" sz="quarter" idx="12"/>
          </p:nvPr>
        </p:nvSpPr>
        <p:spPr>
          <a:xfrm>
            <a:off x="11717079" y="6422267"/>
            <a:ext cx="351687" cy="365125"/>
          </a:xfrm>
        </p:spPr>
        <p:txBody>
          <a:bodyPr/>
          <a:lstStyle/>
          <a:p>
            <a:fld id="{F42DC2AF-CF6E-479B-BA69-71B6698E418A}" type="slidenum">
              <a:rPr lang="en-US" smtClean="0">
                <a:solidFill>
                  <a:schemeClr val="bg1">
                    <a:lumMod val="50000"/>
                  </a:schemeClr>
                </a:solidFill>
                <a:latin typeface="Arial" panose="020B0604020202020204" pitchFamily="34" charset="0"/>
                <a:cs typeface="Arial" panose="020B0604020202020204" pitchFamily="34" charset="0"/>
              </a:rPr>
              <a:pPr/>
              <a:t>25</a:t>
            </a:fld>
            <a:endParaRPr lang="en-US"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19476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Bank">
            <a:extLst>
              <a:ext uri="{FF2B5EF4-FFF2-40B4-BE49-F238E27FC236}">
                <a16:creationId xmlns:a16="http://schemas.microsoft.com/office/drawing/2014/main" id="{6C3C88AD-5F70-F96A-59A9-F3A72C0DCA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1717" y="2369411"/>
            <a:ext cx="1401551" cy="1401551"/>
          </a:xfrm>
          <a:prstGeom prst="rect">
            <a:avLst/>
          </a:prstGeom>
        </p:spPr>
      </p:pic>
      <p:pic>
        <p:nvPicPr>
          <p:cNvPr id="8" name="Graphic 7" descr="Gavel">
            <a:extLst>
              <a:ext uri="{FF2B5EF4-FFF2-40B4-BE49-F238E27FC236}">
                <a16:creationId xmlns:a16="http://schemas.microsoft.com/office/drawing/2014/main" id="{E9A9587E-F542-C612-6330-9229B492DD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96521" y="624474"/>
            <a:ext cx="5039129" cy="5039129"/>
          </a:xfrm>
          <a:prstGeom prst="rect">
            <a:avLst/>
          </a:prstGeom>
        </p:spPr>
      </p:pic>
      <p:sp>
        <p:nvSpPr>
          <p:cNvPr id="9" name="TextBox 8">
            <a:extLst>
              <a:ext uri="{FF2B5EF4-FFF2-40B4-BE49-F238E27FC236}">
                <a16:creationId xmlns:a16="http://schemas.microsoft.com/office/drawing/2014/main" id="{D5C4A31D-84A2-054C-7C16-D5CD772BDD4A}"/>
              </a:ext>
            </a:extLst>
          </p:cNvPr>
          <p:cNvSpPr txBox="1"/>
          <p:nvPr/>
        </p:nvSpPr>
        <p:spPr>
          <a:xfrm>
            <a:off x="2332437" y="2713859"/>
            <a:ext cx="8956340" cy="73702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kern="1200" dirty="0">
                <a:solidFill>
                  <a:schemeClr val="tx1"/>
                </a:solidFill>
                <a:latin typeface="Arial" panose="020B0604020202020204" pitchFamily="34" charset="0"/>
                <a:ea typeface="+mj-ea"/>
                <a:cs typeface="Arial" panose="020B0604020202020204" pitchFamily="34" charset="0"/>
              </a:rPr>
              <a:t>Senate Bill 180 (SB 180) Summary</a:t>
            </a:r>
          </a:p>
        </p:txBody>
      </p:sp>
      <p:sp>
        <p:nvSpPr>
          <p:cNvPr id="10" name="TextBox 9">
            <a:extLst>
              <a:ext uri="{FF2B5EF4-FFF2-40B4-BE49-F238E27FC236}">
                <a16:creationId xmlns:a16="http://schemas.microsoft.com/office/drawing/2014/main" id="{D8C80FEA-5A9D-F889-A68A-AE8194F2902C}"/>
              </a:ext>
            </a:extLst>
          </p:cNvPr>
          <p:cNvSpPr txBox="1"/>
          <p:nvPr/>
        </p:nvSpPr>
        <p:spPr>
          <a:xfrm>
            <a:off x="1087875" y="3969692"/>
            <a:ext cx="10482282" cy="205704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SB 180 prohibits jurisdictions within 100 miles of a hurricane’s path from imposing construction moratoria or adopting stricter land use amendments for one year after landfall. In regions affected by Hurricanes Debby, Helene, or Milton, (all FL Counties), more restrictive or burdensome regulations and moratoria are prohibited until October 1, 2027. Any measures in conflict are void retroactively from August 1, 2024.</a:t>
            </a:r>
          </a:p>
        </p:txBody>
      </p:sp>
      <p:pic>
        <p:nvPicPr>
          <p:cNvPr id="11" name="Picture 10" descr="A logo with a map in the center&#10;&#10;AI-generated content may be incorrect.">
            <a:extLst>
              <a:ext uri="{FF2B5EF4-FFF2-40B4-BE49-F238E27FC236}">
                <a16:creationId xmlns:a16="http://schemas.microsoft.com/office/drawing/2014/main" id="{8FCA6388-84DD-D468-136F-77B10B155C7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118751" y="29029"/>
            <a:ext cx="902813" cy="923331"/>
          </a:xfrm>
          <a:prstGeom prst="rect">
            <a:avLst/>
          </a:prstGeom>
        </p:spPr>
      </p:pic>
      <p:pic>
        <p:nvPicPr>
          <p:cNvPr id="12" name="Picture 11" descr="A close-up of a logo&#10;&#10;AI-generated content may be incorrect.">
            <a:extLst>
              <a:ext uri="{FF2B5EF4-FFF2-40B4-BE49-F238E27FC236}">
                <a16:creationId xmlns:a16="http://schemas.microsoft.com/office/drawing/2014/main" id="{8B21F389-4CBE-4589-6D2A-FF88C5E20C5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2831" y="6416576"/>
            <a:ext cx="1031966" cy="304899"/>
          </a:xfrm>
          <a:prstGeom prst="rect">
            <a:avLst/>
          </a:prstGeom>
        </p:spPr>
      </p:pic>
      <p:grpSp>
        <p:nvGrpSpPr>
          <p:cNvPr id="13" name="Graphic 34">
            <a:extLst>
              <a:ext uri="{FF2B5EF4-FFF2-40B4-BE49-F238E27FC236}">
                <a16:creationId xmlns:a16="http://schemas.microsoft.com/office/drawing/2014/main" id="{4BE07C79-827C-07F8-7BD0-D123842B60D5}"/>
              </a:ext>
            </a:extLst>
          </p:cNvPr>
          <p:cNvGrpSpPr/>
          <p:nvPr/>
        </p:nvGrpSpPr>
        <p:grpSpPr>
          <a:xfrm rot="17292304">
            <a:off x="151635" y="-3255519"/>
            <a:ext cx="5829836" cy="9450999"/>
            <a:chOff x="9580240" y="0"/>
            <a:chExt cx="2611759" cy="5295900"/>
          </a:xfrm>
          <a:solidFill>
            <a:srgbClr val="EBC392"/>
          </a:solidFill>
        </p:grpSpPr>
        <p:sp>
          <p:nvSpPr>
            <p:cNvPr id="14" name="Freeform: Shape 13">
              <a:extLst>
                <a:ext uri="{FF2B5EF4-FFF2-40B4-BE49-F238E27FC236}">
                  <a16:creationId xmlns:a16="http://schemas.microsoft.com/office/drawing/2014/main" id="{6D7B2059-1164-4CE0-6DC6-EB006C6881E7}"/>
                </a:ext>
              </a:extLst>
            </p:cNvPr>
            <p:cNvSpPr/>
            <p:nvPr/>
          </p:nvSpPr>
          <p:spPr>
            <a:xfrm>
              <a:off x="10415819" y="721039"/>
              <a:ext cx="1773342" cy="2026677"/>
            </a:xfrm>
            <a:custGeom>
              <a:avLst/>
              <a:gdLst>
                <a:gd name="connsiteX0" fmla="*/ 14359 w 1773342"/>
                <a:gd name="connsiteY0" fmla="*/ 1024135 h 2026676"/>
                <a:gd name="connsiteX1" fmla="*/ 431999 w 1773342"/>
                <a:gd name="connsiteY1" fmla="*/ 1898984 h 2026676"/>
                <a:gd name="connsiteX2" fmla="*/ 641362 w 1773342"/>
                <a:gd name="connsiteY2" fmla="*/ 2031020 h 2026676"/>
                <a:gd name="connsiteX3" fmla="*/ 1774009 w 1773342"/>
                <a:gd name="connsiteY3" fmla="*/ 2031020 h 2026676"/>
                <a:gd name="connsiteX4" fmla="*/ 1774009 w 1773342"/>
                <a:gd name="connsiteY4" fmla="*/ 0 h 2026676"/>
                <a:gd name="connsiteX5" fmla="*/ 82759 w 1773342"/>
                <a:gd name="connsiteY5" fmla="*/ 827801 h 2026676"/>
                <a:gd name="connsiteX6" fmla="*/ 14359 w 1773342"/>
                <a:gd name="connsiteY6" fmla="*/ 1024135 h 20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3342" h="2026676">
                  <a:moveTo>
                    <a:pt x="14359" y="1024135"/>
                  </a:moveTo>
                  <a:lnTo>
                    <a:pt x="431999" y="1898984"/>
                  </a:lnTo>
                  <a:cubicBezTo>
                    <a:pt x="466802" y="1971908"/>
                    <a:pt x="560536" y="2031020"/>
                    <a:pt x="641362" y="2031020"/>
                  </a:cubicBezTo>
                  <a:lnTo>
                    <a:pt x="1774009" y="2031020"/>
                  </a:lnTo>
                  <a:lnTo>
                    <a:pt x="1774009" y="0"/>
                  </a:lnTo>
                  <a:lnTo>
                    <a:pt x="82759" y="827801"/>
                  </a:lnTo>
                  <a:cubicBezTo>
                    <a:pt x="10197" y="863328"/>
                    <a:pt x="-20445" y="951211"/>
                    <a:pt x="14359" y="1024135"/>
                  </a:cubicBezTo>
                  <a:close/>
                </a:path>
              </a:pathLst>
            </a:custGeom>
            <a:solidFill>
              <a:srgbClr val="FFC000">
                <a:alpha val="30196"/>
              </a:srgbClr>
            </a:solidFill>
            <a:ln w="6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678F6F3C-C92C-E989-A272-9825DF3D4BAD}"/>
                </a:ext>
              </a:extLst>
            </p:cNvPr>
            <p:cNvSpPr/>
            <p:nvPr/>
          </p:nvSpPr>
          <p:spPr>
            <a:xfrm>
              <a:off x="11054898" y="2874383"/>
              <a:ext cx="1133974" cy="2418742"/>
            </a:xfrm>
            <a:custGeom>
              <a:avLst/>
              <a:gdLst>
                <a:gd name="connsiteX0" fmla="*/ 13562 w 1133973"/>
                <a:gd name="connsiteY0" fmla="*/ 131432 h 2418742"/>
                <a:gd name="connsiteX1" fmla="*/ 1134990 w 1133973"/>
                <a:gd name="connsiteY1" fmla="*/ 2422724 h 2418742"/>
                <a:gd name="connsiteX2" fmla="*/ 1134990 w 1133973"/>
                <a:gd name="connsiteY2" fmla="*/ 0 h 2418742"/>
                <a:gd name="connsiteX3" fmla="*/ 95534 w 1133973"/>
                <a:gd name="connsiteY3" fmla="*/ 0 h 2418742"/>
                <a:gd name="connsiteX4" fmla="*/ 13562 w 1133973"/>
                <a:gd name="connsiteY4" fmla="*/ 131432 h 2418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3973" h="2418742">
                  <a:moveTo>
                    <a:pt x="13562" y="131432"/>
                  </a:moveTo>
                  <a:lnTo>
                    <a:pt x="1134990" y="2422724"/>
                  </a:lnTo>
                  <a:lnTo>
                    <a:pt x="1134990" y="0"/>
                  </a:lnTo>
                  <a:lnTo>
                    <a:pt x="95534" y="0"/>
                  </a:lnTo>
                  <a:cubicBezTo>
                    <a:pt x="14708" y="0"/>
                    <a:pt x="-21965" y="58810"/>
                    <a:pt x="13562" y="131432"/>
                  </a:cubicBezTo>
                  <a:close/>
                </a:path>
              </a:pathLst>
            </a:custGeom>
            <a:solidFill>
              <a:srgbClr val="FFC000">
                <a:alpha val="30196"/>
              </a:srgbClr>
            </a:solidFill>
            <a:ln w="6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3A84FF17-BCA2-000C-4515-82922E533857}"/>
                </a:ext>
              </a:extLst>
            </p:cNvPr>
            <p:cNvSpPr/>
            <p:nvPr/>
          </p:nvSpPr>
          <p:spPr>
            <a:xfrm>
              <a:off x="9580240" y="0"/>
              <a:ext cx="2605727" cy="1465722"/>
            </a:xfrm>
            <a:custGeom>
              <a:avLst/>
              <a:gdLst>
                <a:gd name="connsiteX0" fmla="*/ 869179 w 2605727"/>
                <a:gd name="connsiteY0" fmla="*/ 1450884 h 1465721"/>
                <a:gd name="connsiteX1" fmla="*/ 2609648 w 2605727"/>
                <a:gd name="connsiteY1" fmla="*/ 595216 h 1465721"/>
                <a:gd name="connsiteX2" fmla="*/ 2609648 w 2605727"/>
                <a:gd name="connsiteY2" fmla="*/ 0 h 1465721"/>
                <a:gd name="connsiteX3" fmla="*/ 0 w 2605727"/>
                <a:gd name="connsiteY3" fmla="*/ 0 h 1465721"/>
                <a:gd name="connsiteX4" fmla="*/ 673810 w 2605727"/>
                <a:gd name="connsiteY4" fmla="*/ 1383871 h 1465721"/>
                <a:gd name="connsiteX5" fmla="*/ 869179 w 2605727"/>
                <a:gd name="connsiteY5" fmla="*/ 1450884 h 146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5727" h="1465721">
                  <a:moveTo>
                    <a:pt x="869179" y="1450884"/>
                  </a:moveTo>
                  <a:lnTo>
                    <a:pt x="2609648" y="595216"/>
                  </a:lnTo>
                  <a:lnTo>
                    <a:pt x="2609648" y="0"/>
                  </a:lnTo>
                  <a:lnTo>
                    <a:pt x="0" y="0"/>
                  </a:lnTo>
                  <a:lnTo>
                    <a:pt x="673810" y="1383871"/>
                  </a:lnTo>
                  <a:cubicBezTo>
                    <a:pt x="709216" y="1456553"/>
                    <a:pt x="796677" y="1486531"/>
                    <a:pt x="869179" y="1450884"/>
                  </a:cubicBezTo>
                  <a:close/>
                </a:path>
              </a:pathLst>
            </a:custGeom>
            <a:solidFill>
              <a:srgbClr val="FFC000">
                <a:alpha val="30196"/>
              </a:srgbClr>
            </a:solidFill>
            <a:ln w="6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aphic 34">
            <a:extLst>
              <a:ext uri="{FF2B5EF4-FFF2-40B4-BE49-F238E27FC236}">
                <a16:creationId xmlns:a16="http://schemas.microsoft.com/office/drawing/2014/main" id="{C7BFC292-FCC3-616A-2CDD-ADB43A71F9F2}"/>
              </a:ext>
            </a:extLst>
          </p:cNvPr>
          <p:cNvGrpSpPr/>
          <p:nvPr/>
        </p:nvGrpSpPr>
        <p:grpSpPr>
          <a:xfrm rot="17292304">
            <a:off x="-119323" y="-3626366"/>
            <a:ext cx="6206575" cy="9860022"/>
            <a:chOff x="9580240" y="0"/>
            <a:chExt cx="2611759" cy="5295900"/>
          </a:xfrm>
          <a:noFill/>
        </p:grpSpPr>
        <p:sp>
          <p:nvSpPr>
            <p:cNvPr id="18" name="Freeform: Shape 17">
              <a:extLst>
                <a:ext uri="{FF2B5EF4-FFF2-40B4-BE49-F238E27FC236}">
                  <a16:creationId xmlns:a16="http://schemas.microsoft.com/office/drawing/2014/main" id="{40D1FCCC-B24F-4B1B-C136-CB9C4D60B158}"/>
                </a:ext>
              </a:extLst>
            </p:cNvPr>
            <p:cNvSpPr/>
            <p:nvPr/>
          </p:nvSpPr>
          <p:spPr>
            <a:xfrm>
              <a:off x="10415819" y="721039"/>
              <a:ext cx="1773342" cy="2026677"/>
            </a:xfrm>
            <a:custGeom>
              <a:avLst/>
              <a:gdLst>
                <a:gd name="connsiteX0" fmla="*/ 14359 w 1773342"/>
                <a:gd name="connsiteY0" fmla="*/ 1024135 h 2026676"/>
                <a:gd name="connsiteX1" fmla="*/ 431999 w 1773342"/>
                <a:gd name="connsiteY1" fmla="*/ 1898984 h 2026676"/>
                <a:gd name="connsiteX2" fmla="*/ 641362 w 1773342"/>
                <a:gd name="connsiteY2" fmla="*/ 2031020 h 2026676"/>
                <a:gd name="connsiteX3" fmla="*/ 1774009 w 1773342"/>
                <a:gd name="connsiteY3" fmla="*/ 2031020 h 2026676"/>
                <a:gd name="connsiteX4" fmla="*/ 1774009 w 1773342"/>
                <a:gd name="connsiteY4" fmla="*/ 0 h 2026676"/>
                <a:gd name="connsiteX5" fmla="*/ 82759 w 1773342"/>
                <a:gd name="connsiteY5" fmla="*/ 827801 h 2026676"/>
                <a:gd name="connsiteX6" fmla="*/ 14359 w 1773342"/>
                <a:gd name="connsiteY6" fmla="*/ 1024135 h 20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3342" h="2026676">
                  <a:moveTo>
                    <a:pt x="14359" y="1024135"/>
                  </a:moveTo>
                  <a:lnTo>
                    <a:pt x="431999" y="1898984"/>
                  </a:lnTo>
                  <a:cubicBezTo>
                    <a:pt x="466802" y="1971908"/>
                    <a:pt x="560536" y="2031020"/>
                    <a:pt x="641362" y="2031020"/>
                  </a:cubicBezTo>
                  <a:lnTo>
                    <a:pt x="1774009" y="2031020"/>
                  </a:lnTo>
                  <a:lnTo>
                    <a:pt x="1774009" y="0"/>
                  </a:lnTo>
                  <a:lnTo>
                    <a:pt x="82759" y="827801"/>
                  </a:lnTo>
                  <a:cubicBezTo>
                    <a:pt x="10197" y="863328"/>
                    <a:pt x="-20445" y="951211"/>
                    <a:pt x="14359" y="1024135"/>
                  </a:cubicBezTo>
                  <a:close/>
                </a:path>
              </a:pathLst>
            </a:custGeom>
            <a:grpFill/>
            <a:ln w="38100" cap="flat">
              <a:solidFill>
                <a:srgbClr val="6E954A">
                  <a:alpha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0425CD3E-4A68-5920-5120-CB84A386967D}"/>
                </a:ext>
              </a:extLst>
            </p:cNvPr>
            <p:cNvSpPr/>
            <p:nvPr/>
          </p:nvSpPr>
          <p:spPr>
            <a:xfrm>
              <a:off x="11054898" y="2874383"/>
              <a:ext cx="1133974" cy="2418742"/>
            </a:xfrm>
            <a:custGeom>
              <a:avLst/>
              <a:gdLst>
                <a:gd name="connsiteX0" fmla="*/ 13562 w 1133973"/>
                <a:gd name="connsiteY0" fmla="*/ 131432 h 2418742"/>
                <a:gd name="connsiteX1" fmla="*/ 1134990 w 1133973"/>
                <a:gd name="connsiteY1" fmla="*/ 2422724 h 2418742"/>
                <a:gd name="connsiteX2" fmla="*/ 1134990 w 1133973"/>
                <a:gd name="connsiteY2" fmla="*/ 0 h 2418742"/>
                <a:gd name="connsiteX3" fmla="*/ 95534 w 1133973"/>
                <a:gd name="connsiteY3" fmla="*/ 0 h 2418742"/>
                <a:gd name="connsiteX4" fmla="*/ 13562 w 1133973"/>
                <a:gd name="connsiteY4" fmla="*/ 131432 h 2418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3973" h="2418742">
                  <a:moveTo>
                    <a:pt x="13562" y="131432"/>
                  </a:moveTo>
                  <a:lnTo>
                    <a:pt x="1134990" y="2422724"/>
                  </a:lnTo>
                  <a:lnTo>
                    <a:pt x="1134990" y="0"/>
                  </a:lnTo>
                  <a:lnTo>
                    <a:pt x="95534" y="0"/>
                  </a:lnTo>
                  <a:cubicBezTo>
                    <a:pt x="14708" y="0"/>
                    <a:pt x="-21965" y="58810"/>
                    <a:pt x="13562" y="131432"/>
                  </a:cubicBezTo>
                  <a:close/>
                </a:path>
              </a:pathLst>
            </a:custGeom>
            <a:grpFill/>
            <a:ln w="38100" cap="flat">
              <a:solidFill>
                <a:srgbClr val="6E954A">
                  <a:alpha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3DE941A0-2045-82D2-DA0C-8A4AFCE3DFDB}"/>
                </a:ext>
              </a:extLst>
            </p:cNvPr>
            <p:cNvSpPr/>
            <p:nvPr/>
          </p:nvSpPr>
          <p:spPr>
            <a:xfrm>
              <a:off x="9580240" y="0"/>
              <a:ext cx="2605727" cy="1465722"/>
            </a:xfrm>
            <a:custGeom>
              <a:avLst/>
              <a:gdLst>
                <a:gd name="connsiteX0" fmla="*/ 869179 w 2605727"/>
                <a:gd name="connsiteY0" fmla="*/ 1450884 h 1465721"/>
                <a:gd name="connsiteX1" fmla="*/ 2609648 w 2605727"/>
                <a:gd name="connsiteY1" fmla="*/ 595216 h 1465721"/>
                <a:gd name="connsiteX2" fmla="*/ 2609648 w 2605727"/>
                <a:gd name="connsiteY2" fmla="*/ 0 h 1465721"/>
                <a:gd name="connsiteX3" fmla="*/ 0 w 2605727"/>
                <a:gd name="connsiteY3" fmla="*/ 0 h 1465721"/>
                <a:gd name="connsiteX4" fmla="*/ 673810 w 2605727"/>
                <a:gd name="connsiteY4" fmla="*/ 1383871 h 1465721"/>
                <a:gd name="connsiteX5" fmla="*/ 869179 w 2605727"/>
                <a:gd name="connsiteY5" fmla="*/ 1450884 h 146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5727" h="1465721">
                  <a:moveTo>
                    <a:pt x="869179" y="1450884"/>
                  </a:moveTo>
                  <a:lnTo>
                    <a:pt x="2609648" y="595216"/>
                  </a:lnTo>
                  <a:lnTo>
                    <a:pt x="2609648" y="0"/>
                  </a:lnTo>
                  <a:lnTo>
                    <a:pt x="0" y="0"/>
                  </a:lnTo>
                  <a:lnTo>
                    <a:pt x="673810" y="1383871"/>
                  </a:lnTo>
                  <a:cubicBezTo>
                    <a:pt x="709216" y="1456553"/>
                    <a:pt x="796677" y="1486531"/>
                    <a:pt x="869179" y="1450884"/>
                  </a:cubicBezTo>
                  <a:close/>
                </a:path>
              </a:pathLst>
            </a:custGeom>
            <a:grpFill/>
            <a:ln w="38100" cap="flat">
              <a:solidFill>
                <a:srgbClr val="6E954A">
                  <a:alpha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Slide Number Placeholder 11">
            <a:extLst>
              <a:ext uri="{FF2B5EF4-FFF2-40B4-BE49-F238E27FC236}">
                <a16:creationId xmlns:a16="http://schemas.microsoft.com/office/drawing/2014/main" id="{26C49B37-6482-FB42-8104-AD38F12CBDA5}"/>
              </a:ext>
            </a:extLst>
          </p:cNvPr>
          <p:cNvSpPr>
            <a:spLocks noGrp="1"/>
          </p:cNvSpPr>
          <p:nvPr>
            <p:ph type="sldNum" sz="quarter" idx="12"/>
          </p:nvPr>
        </p:nvSpPr>
        <p:spPr>
          <a:xfrm>
            <a:off x="11717079" y="6422267"/>
            <a:ext cx="351687" cy="365125"/>
          </a:xfrm>
        </p:spPr>
        <p:txBody>
          <a:bodyPr/>
          <a:lstStyle/>
          <a:p>
            <a:fld id="{F42DC2AF-CF6E-479B-BA69-71B6698E418A}" type="slidenum">
              <a:rPr lang="en-US" smtClean="0">
                <a:solidFill>
                  <a:schemeClr val="bg1">
                    <a:lumMod val="50000"/>
                  </a:schemeClr>
                </a:solidFill>
                <a:latin typeface="Arial" panose="020B0604020202020204" pitchFamily="34" charset="0"/>
                <a:cs typeface="Arial" panose="020B0604020202020204" pitchFamily="34" charset="0"/>
              </a:rPr>
              <a:pPr/>
              <a:t>26</a:t>
            </a:fld>
            <a:endParaRPr lang="en-US"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0518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6E954A">
            <a:alpha val="20000"/>
          </a:srgbClr>
        </a:solidFill>
        <a:effectLst/>
      </p:bgPr>
    </p:bg>
    <p:spTree>
      <p:nvGrpSpPr>
        <p:cNvPr id="1" name="">
          <a:extLst>
            <a:ext uri="{FF2B5EF4-FFF2-40B4-BE49-F238E27FC236}">
              <a16:creationId xmlns:a16="http://schemas.microsoft.com/office/drawing/2014/main" id="{BACB9E41-20F0-4DE2-4DFD-6363F61D60E8}"/>
            </a:ext>
          </a:extLst>
        </p:cNvPr>
        <p:cNvGrpSpPr/>
        <p:nvPr/>
      </p:nvGrpSpPr>
      <p:grpSpPr>
        <a:xfrm>
          <a:off x="0" y="0"/>
          <a:ext cx="0" cy="0"/>
          <a:chOff x="0" y="0"/>
          <a:chExt cx="0" cy="0"/>
        </a:xfrm>
      </p:grpSpPr>
      <p:pic>
        <p:nvPicPr>
          <p:cNvPr id="3" name="Picture 2" descr="A close-up of a logo&#10;&#10;AI-generated content may be incorrect.">
            <a:extLst>
              <a:ext uri="{FF2B5EF4-FFF2-40B4-BE49-F238E27FC236}">
                <a16:creationId xmlns:a16="http://schemas.microsoft.com/office/drawing/2014/main" id="{E0DE717A-8971-C697-00ED-3BD1E0292B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498482"/>
            <a:ext cx="1031966" cy="304899"/>
          </a:xfrm>
          <a:prstGeom prst="rect">
            <a:avLst/>
          </a:prstGeom>
        </p:spPr>
      </p:pic>
      <p:sp>
        <p:nvSpPr>
          <p:cNvPr id="4" name="Slide Number Placeholder 11">
            <a:extLst>
              <a:ext uri="{FF2B5EF4-FFF2-40B4-BE49-F238E27FC236}">
                <a16:creationId xmlns:a16="http://schemas.microsoft.com/office/drawing/2014/main" id="{61DC1126-A5C6-0116-DFA4-4FC2895EF21C}"/>
              </a:ext>
            </a:extLst>
          </p:cNvPr>
          <p:cNvSpPr>
            <a:spLocks noGrp="1"/>
          </p:cNvSpPr>
          <p:nvPr>
            <p:ph type="sldNum" sz="quarter" idx="12"/>
          </p:nvPr>
        </p:nvSpPr>
        <p:spPr>
          <a:xfrm>
            <a:off x="11717079" y="6422267"/>
            <a:ext cx="351687" cy="365125"/>
          </a:xfrm>
        </p:spPr>
        <p:txBody>
          <a:bodyPr/>
          <a:lstStyle/>
          <a:p>
            <a:fld id="{F42DC2AF-CF6E-479B-BA69-71B6698E418A}" type="slidenum">
              <a:rPr lang="en-US" smtClean="0">
                <a:solidFill>
                  <a:schemeClr val="bg1">
                    <a:lumMod val="50000"/>
                  </a:schemeClr>
                </a:solidFill>
                <a:latin typeface="Arial" panose="020B0604020202020204" pitchFamily="34" charset="0"/>
                <a:cs typeface="Arial" panose="020B0604020202020204" pitchFamily="34" charset="0"/>
              </a:rPr>
              <a:pPr/>
              <a:t>27</a:t>
            </a:fld>
            <a:endParaRPr lang="en-US" dirty="0">
              <a:solidFill>
                <a:schemeClr val="bg1">
                  <a:lumMod val="50000"/>
                </a:schemeClr>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0A25DF1-7C4F-825C-74FE-6EAE751E01D8}"/>
              </a:ext>
            </a:extLst>
          </p:cNvPr>
          <p:cNvSpPr txBox="1"/>
          <p:nvPr/>
        </p:nvSpPr>
        <p:spPr>
          <a:xfrm>
            <a:off x="892285" y="2711621"/>
            <a:ext cx="10168128" cy="117957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tx1"/>
                </a:solidFill>
                <a:latin typeface="Arial" panose="020B0604020202020204" pitchFamily="34" charset="0"/>
                <a:ea typeface="+mj-ea"/>
                <a:cs typeface="Arial" panose="020B0604020202020204" pitchFamily="34" charset="0"/>
              </a:rPr>
              <a:t>OPEN DISCUSSION</a:t>
            </a:r>
          </a:p>
        </p:txBody>
      </p:sp>
    </p:spTree>
    <p:extLst>
      <p:ext uri="{BB962C8B-B14F-4D97-AF65-F5344CB8AC3E}">
        <p14:creationId xmlns:p14="http://schemas.microsoft.com/office/powerpoint/2010/main" val="3751412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diagram of a project timeline&#10;&#10;AI-generated content may be incorrect.">
            <a:extLst>
              <a:ext uri="{FF2B5EF4-FFF2-40B4-BE49-F238E27FC236}">
                <a16:creationId xmlns:a16="http://schemas.microsoft.com/office/drawing/2014/main" id="{D6A58E7E-3556-F5C7-7993-566E34A0A92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0" y="1282"/>
            <a:ext cx="12191980" cy="6856718"/>
          </a:xfrm>
          <a:prstGeom prst="rect">
            <a:avLst/>
          </a:prstGeom>
        </p:spPr>
      </p:pic>
      <p:sp>
        <p:nvSpPr>
          <p:cNvPr id="2" name="Slide Number Placeholder 11">
            <a:extLst>
              <a:ext uri="{FF2B5EF4-FFF2-40B4-BE49-F238E27FC236}">
                <a16:creationId xmlns:a16="http://schemas.microsoft.com/office/drawing/2014/main" id="{0835C0AE-82C3-73B6-A4B3-DB1667852069}"/>
              </a:ext>
            </a:extLst>
          </p:cNvPr>
          <p:cNvSpPr>
            <a:spLocks noGrp="1"/>
          </p:cNvSpPr>
          <p:nvPr>
            <p:ph type="sldNum" sz="quarter" idx="12"/>
          </p:nvPr>
        </p:nvSpPr>
        <p:spPr>
          <a:xfrm>
            <a:off x="11717079" y="6422267"/>
            <a:ext cx="351687" cy="365125"/>
          </a:xfrm>
        </p:spPr>
        <p:txBody>
          <a:bodyPr/>
          <a:lstStyle/>
          <a:p>
            <a:fld id="{F42DC2AF-CF6E-479B-BA69-71B6698E418A}" type="slidenum">
              <a:rPr lang="en-US" smtClean="0">
                <a:solidFill>
                  <a:schemeClr val="bg1">
                    <a:lumMod val="50000"/>
                  </a:schemeClr>
                </a:solidFill>
                <a:latin typeface="Arial" panose="020B0604020202020204" pitchFamily="34" charset="0"/>
                <a:cs typeface="Arial" panose="020B0604020202020204" pitchFamily="34" charset="0"/>
              </a:rPr>
              <a:pPr/>
              <a:t>28</a:t>
            </a:fld>
            <a:endParaRPr lang="en-US"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2867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82539-171E-EFF7-4996-CFE9793C653B}"/>
              </a:ext>
            </a:extLst>
          </p:cNvPr>
          <p:cNvSpPr>
            <a:spLocks noGrp="1"/>
          </p:cNvSpPr>
          <p:nvPr>
            <p:ph type="title"/>
          </p:nvPr>
        </p:nvSpPr>
        <p:spPr>
          <a:xfrm>
            <a:off x="640080" y="329184"/>
            <a:ext cx="6894576" cy="1783080"/>
          </a:xfrm>
        </p:spPr>
        <p:txBody>
          <a:bodyPr vert="horz" lIns="91440" tIns="45720" rIns="91440" bIns="45720" rtlCol="0" anchor="b">
            <a:normAutofit/>
          </a:bodyPr>
          <a:lstStyle/>
          <a:p>
            <a:r>
              <a:rPr lang="en-US" sz="5400" b="1"/>
              <a:t>Thank you for your time!</a:t>
            </a:r>
          </a:p>
        </p:txBody>
      </p:sp>
      <p:pic>
        <p:nvPicPr>
          <p:cNvPr id="10" name="Picture 9">
            <a:extLst>
              <a:ext uri="{FF2B5EF4-FFF2-40B4-BE49-F238E27FC236}">
                <a16:creationId xmlns:a16="http://schemas.microsoft.com/office/drawing/2014/main" id="{741D0C1F-4335-4BFC-DCAC-9E70E95B65A7}"/>
              </a:ext>
            </a:extLst>
          </p:cNvPr>
          <p:cNvPicPr>
            <a:picLocks noChangeAspect="1"/>
          </p:cNvPicPr>
          <p:nvPr/>
        </p:nvPicPr>
        <p:blipFill>
          <a:blip r:embed="rId3"/>
          <a:stretch>
            <a:fillRect/>
          </a:stretch>
        </p:blipFill>
        <p:spPr>
          <a:xfrm>
            <a:off x="8251355" y="460322"/>
            <a:ext cx="3220897" cy="5650701"/>
          </a:xfrm>
          <a:prstGeom prst="rect">
            <a:avLst/>
          </a:prstGeom>
        </p:spPr>
      </p:pic>
      <p:graphicFrame>
        <p:nvGraphicFramePr>
          <p:cNvPr id="21" name="TextBox 7">
            <a:extLst>
              <a:ext uri="{FF2B5EF4-FFF2-40B4-BE49-F238E27FC236}">
                <a16:creationId xmlns:a16="http://schemas.microsoft.com/office/drawing/2014/main" id="{78EDB3ED-0FED-6656-8E1B-D78B652CC89C}"/>
              </a:ext>
            </a:extLst>
          </p:cNvPr>
          <p:cNvGraphicFramePr/>
          <p:nvPr>
            <p:extLst>
              <p:ext uri="{D42A27DB-BD31-4B8C-83A1-F6EECF244321}">
                <p14:modId xmlns:p14="http://schemas.microsoft.com/office/powerpoint/2010/main" val="827949567"/>
              </p:ext>
            </p:extLst>
          </p:nvPr>
        </p:nvGraphicFramePr>
        <p:xfrm>
          <a:off x="640080" y="2955072"/>
          <a:ext cx="6329432" cy="32354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Picture 12" descr="A close-up of a logo&#10;&#10;AI-generated content may be incorrect.">
            <a:extLst>
              <a:ext uri="{FF2B5EF4-FFF2-40B4-BE49-F238E27FC236}">
                <a16:creationId xmlns:a16="http://schemas.microsoft.com/office/drawing/2014/main" id="{A56E35AE-66F3-D31C-608D-7CD3A62A5CD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685113" y="6452379"/>
            <a:ext cx="1031966" cy="304899"/>
          </a:xfrm>
          <a:prstGeom prst="rect">
            <a:avLst/>
          </a:prstGeom>
        </p:spPr>
      </p:pic>
      <p:sp>
        <p:nvSpPr>
          <p:cNvPr id="3" name="Slide Number Placeholder 11">
            <a:extLst>
              <a:ext uri="{FF2B5EF4-FFF2-40B4-BE49-F238E27FC236}">
                <a16:creationId xmlns:a16="http://schemas.microsoft.com/office/drawing/2014/main" id="{CDC5B46B-914B-9915-EF60-CF8D8A47CA7B}"/>
              </a:ext>
            </a:extLst>
          </p:cNvPr>
          <p:cNvSpPr>
            <a:spLocks noGrp="1"/>
          </p:cNvSpPr>
          <p:nvPr>
            <p:ph type="sldNum" sz="quarter" idx="12"/>
          </p:nvPr>
        </p:nvSpPr>
        <p:spPr>
          <a:xfrm>
            <a:off x="11717079" y="6422267"/>
            <a:ext cx="351687" cy="365125"/>
          </a:xfrm>
        </p:spPr>
        <p:txBody>
          <a:bodyPr/>
          <a:lstStyle/>
          <a:p>
            <a:fld id="{F42DC2AF-CF6E-479B-BA69-71B6698E418A}" type="slidenum">
              <a:rPr lang="en-US" smtClean="0">
                <a:solidFill>
                  <a:schemeClr val="bg1">
                    <a:lumMod val="50000"/>
                  </a:schemeClr>
                </a:solidFill>
                <a:latin typeface="Arial" panose="020B0604020202020204" pitchFamily="34" charset="0"/>
                <a:cs typeface="Arial" panose="020B0604020202020204" pitchFamily="34" charset="0"/>
              </a:rPr>
              <a:pPr/>
              <a:t>29</a:t>
            </a:fld>
            <a:endParaRPr lang="en-US"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0731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up of a logo&#10;&#10;AI-generated content may be incorrect.">
            <a:extLst>
              <a:ext uri="{FF2B5EF4-FFF2-40B4-BE49-F238E27FC236}">
                <a16:creationId xmlns:a16="http://schemas.microsoft.com/office/drawing/2014/main" id="{2103007E-38A1-9DCE-3ECF-A0FDDCFBDD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404" y="6478001"/>
            <a:ext cx="1031966" cy="304899"/>
          </a:xfrm>
          <a:prstGeom prst="rect">
            <a:avLst/>
          </a:prstGeom>
        </p:spPr>
      </p:pic>
      <p:sp>
        <p:nvSpPr>
          <p:cNvPr id="10" name="Rectangle 9">
            <a:extLst>
              <a:ext uri="{FF2B5EF4-FFF2-40B4-BE49-F238E27FC236}">
                <a16:creationId xmlns:a16="http://schemas.microsoft.com/office/drawing/2014/main" id="{5D42A8C6-881A-BCAD-AB42-C85D65325F20}"/>
              </a:ext>
            </a:extLst>
          </p:cNvPr>
          <p:cNvSpPr/>
          <p:nvPr/>
        </p:nvSpPr>
        <p:spPr>
          <a:xfrm>
            <a:off x="0" y="247828"/>
            <a:ext cx="10100345" cy="3645197"/>
          </a:xfrm>
          <a:prstGeom prst="rect">
            <a:avLst/>
          </a:prstGeom>
          <a:solidFill>
            <a:srgbClr val="69B72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E82539-171E-EFF7-4996-CFE9793C653B}"/>
              </a:ext>
            </a:extLst>
          </p:cNvPr>
          <p:cNvSpPr>
            <a:spLocks noGrp="1"/>
          </p:cNvSpPr>
          <p:nvPr>
            <p:ph type="ctrTitle" idx="4294967295"/>
          </p:nvPr>
        </p:nvSpPr>
        <p:spPr>
          <a:xfrm>
            <a:off x="0" y="244475"/>
            <a:ext cx="9144000" cy="925513"/>
          </a:xfrm>
        </p:spPr>
        <p:txBody>
          <a:bodyPr>
            <a:normAutofit/>
          </a:bodyPr>
          <a:lstStyle/>
          <a:p>
            <a:pPr algn="l"/>
            <a:r>
              <a:rPr lang="en-US" sz="4800" b="1" dirty="0">
                <a:solidFill>
                  <a:srgbClr val="516E36"/>
                </a:solidFill>
                <a:latin typeface="Arial" panose="020B0604020202020204" pitchFamily="34" charset="0"/>
                <a:cs typeface="Arial" panose="020B0604020202020204" pitchFamily="34" charset="0"/>
              </a:rPr>
              <a:t>Comprehensive Plan</a:t>
            </a:r>
          </a:p>
        </p:txBody>
      </p:sp>
      <p:sp>
        <p:nvSpPr>
          <p:cNvPr id="3" name="Subtitle 2">
            <a:extLst>
              <a:ext uri="{FF2B5EF4-FFF2-40B4-BE49-F238E27FC236}">
                <a16:creationId xmlns:a16="http://schemas.microsoft.com/office/drawing/2014/main" id="{6D4C1BCA-4882-F2D1-DE62-FBDF70CB2BE8}"/>
              </a:ext>
            </a:extLst>
          </p:cNvPr>
          <p:cNvSpPr>
            <a:spLocks noGrp="1"/>
          </p:cNvSpPr>
          <p:nvPr>
            <p:ph type="subTitle" idx="4294967295"/>
          </p:nvPr>
        </p:nvSpPr>
        <p:spPr>
          <a:xfrm>
            <a:off x="0" y="1004888"/>
            <a:ext cx="10007600" cy="1682750"/>
          </a:xfrm>
        </p:spPr>
        <p:txBody>
          <a:bodyPr anchor="ctr">
            <a:noAutofit/>
          </a:bodyPr>
          <a:lstStyle/>
          <a:p>
            <a:pPr marL="0" indent="0" algn="l">
              <a:buNone/>
            </a:pPr>
            <a:r>
              <a:rPr lang="en-US" sz="2400" dirty="0">
                <a:latin typeface="Arial" panose="020B0604020202020204" pitchFamily="34" charset="0"/>
                <a:cs typeface="Arial" panose="020B0604020202020204" pitchFamily="34" charset="0"/>
              </a:rPr>
              <a:t>A set of high-level </a:t>
            </a:r>
            <a:r>
              <a:rPr lang="en-US" sz="2400" u="sng" dirty="0">
                <a:latin typeface="Arial" panose="020B0604020202020204" pitchFamily="34" charset="0"/>
                <a:cs typeface="Arial" panose="020B0604020202020204" pitchFamily="34" charset="0"/>
              </a:rPr>
              <a:t>policies</a:t>
            </a:r>
            <a:r>
              <a:rPr lang="en-US" sz="2400" dirty="0">
                <a:latin typeface="Arial" panose="020B0604020202020204" pitchFamily="34" charset="0"/>
                <a:cs typeface="Arial" panose="020B0604020202020204" pitchFamily="34" charset="0"/>
              </a:rPr>
              <a:t> intended to serve as the Community’s Vision and to guide the development of a community, typically over  a 10–20-year period.</a:t>
            </a:r>
          </a:p>
          <a:p>
            <a:pPr marL="0" indent="0" algn="l">
              <a:buNone/>
            </a:pPr>
            <a:r>
              <a:rPr lang="en-US" sz="2400" i="1" dirty="0">
                <a:latin typeface="Arial" panose="020B0604020202020204" pitchFamily="34" charset="0"/>
                <a:cs typeface="Arial" panose="020B0604020202020204" pitchFamily="34" charset="0"/>
              </a:rPr>
              <a:t>Usually thought of as the “</a:t>
            </a:r>
            <a:r>
              <a:rPr lang="en-US" sz="2400" i="1" u="sng" dirty="0">
                <a:latin typeface="Arial" panose="020B0604020202020204" pitchFamily="34" charset="0"/>
                <a:cs typeface="Arial" panose="020B0604020202020204" pitchFamily="34" charset="0"/>
              </a:rPr>
              <a:t>why</a:t>
            </a:r>
            <a:r>
              <a:rPr lang="en-US" sz="2400" i="1" dirty="0">
                <a:latin typeface="Arial" panose="020B0604020202020204" pitchFamily="34" charset="0"/>
                <a:cs typeface="Arial" panose="020B0604020202020204" pitchFamily="34" charset="0"/>
              </a:rPr>
              <a:t>” for land development</a:t>
            </a:r>
          </a:p>
        </p:txBody>
      </p:sp>
      <p:grpSp>
        <p:nvGrpSpPr>
          <p:cNvPr id="6" name="Group 5">
            <a:extLst>
              <a:ext uri="{FF2B5EF4-FFF2-40B4-BE49-F238E27FC236}">
                <a16:creationId xmlns:a16="http://schemas.microsoft.com/office/drawing/2014/main" id="{9BEBB6CF-B9F2-5B06-D36B-C8423892F26B}"/>
              </a:ext>
            </a:extLst>
          </p:cNvPr>
          <p:cNvGrpSpPr/>
          <p:nvPr/>
        </p:nvGrpSpPr>
        <p:grpSpPr>
          <a:xfrm>
            <a:off x="762000" y="4170350"/>
            <a:ext cx="11430001" cy="2335225"/>
            <a:chOff x="1560943" y="3990976"/>
            <a:chExt cx="10631057" cy="2514600"/>
          </a:xfrm>
        </p:grpSpPr>
        <p:sp>
          <p:nvSpPr>
            <p:cNvPr id="11" name="Rectangle 10">
              <a:extLst>
                <a:ext uri="{FF2B5EF4-FFF2-40B4-BE49-F238E27FC236}">
                  <a16:creationId xmlns:a16="http://schemas.microsoft.com/office/drawing/2014/main" id="{14DE132A-3311-56E9-5BC2-1B0956382585}"/>
                </a:ext>
              </a:extLst>
            </p:cNvPr>
            <p:cNvSpPr/>
            <p:nvPr/>
          </p:nvSpPr>
          <p:spPr>
            <a:xfrm>
              <a:off x="1560943" y="3990976"/>
              <a:ext cx="10631057" cy="2514600"/>
            </a:xfrm>
            <a:prstGeom prst="rect">
              <a:avLst/>
            </a:prstGeom>
            <a:solidFill>
              <a:srgbClr val="69B72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ED41C401-3DA7-193B-6E72-DDEF1F998605}"/>
                </a:ext>
              </a:extLst>
            </p:cNvPr>
            <p:cNvSpPr txBox="1">
              <a:spLocks/>
            </p:cNvSpPr>
            <p:nvPr/>
          </p:nvSpPr>
          <p:spPr>
            <a:xfrm>
              <a:off x="1560943" y="4157059"/>
              <a:ext cx="10431033" cy="99326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800" b="1" dirty="0">
                  <a:solidFill>
                    <a:srgbClr val="516E36"/>
                  </a:solidFill>
                  <a:latin typeface="Arial" panose="020B0604020202020204" pitchFamily="34" charset="0"/>
                  <a:cs typeface="Arial" panose="020B0604020202020204" pitchFamily="34" charset="0"/>
                </a:rPr>
                <a:t>Land Development Regulations (LDR)</a:t>
              </a:r>
            </a:p>
          </p:txBody>
        </p:sp>
        <p:sp>
          <p:nvSpPr>
            <p:cNvPr id="9" name="Subtitle 2">
              <a:extLst>
                <a:ext uri="{FF2B5EF4-FFF2-40B4-BE49-F238E27FC236}">
                  <a16:creationId xmlns:a16="http://schemas.microsoft.com/office/drawing/2014/main" id="{4F36DC7A-8A1C-BAA8-D991-BCB0ED51B0C9}"/>
                </a:ext>
              </a:extLst>
            </p:cNvPr>
            <p:cNvSpPr txBox="1">
              <a:spLocks/>
            </p:cNvSpPr>
            <p:nvPr/>
          </p:nvSpPr>
          <p:spPr>
            <a:xfrm>
              <a:off x="2443939" y="5248275"/>
              <a:ext cx="9548036" cy="121203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dirty="0">
                  <a:latin typeface="Arial" panose="020B0604020202020204" pitchFamily="34" charset="0"/>
                  <a:cs typeface="Arial" panose="020B0604020202020204" pitchFamily="34" charset="0"/>
                </a:rPr>
                <a:t>Regulations that help </a:t>
              </a:r>
              <a:r>
                <a:rPr lang="en-US" b="1" dirty="0">
                  <a:latin typeface="Arial" panose="020B0604020202020204" pitchFamily="34" charset="0"/>
                  <a:cs typeface="Arial" panose="020B0604020202020204" pitchFamily="34" charset="0"/>
                </a:rPr>
                <a:t>implement </a:t>
              </a:r>
              <a:r>
                <a:rPr lang="en-US" dirty="0">
                  <a:latin typeface="Arial" panose="020B0604020202020204" pitchFamily="34" charset="0"/>
                  <a:cs typeface="Arial" panose="020B0604020202020204" pitchFamily="34" charset="0"/>
                </a:rPr>
                <a:t>the policies of the Comprehensive Plan </a:t>
              </a:r>
            </a:p>
            <a:p>
              <a:pPr algn="r"/>
              <a:r>
                <a:rPr lang="en-US" i="1" dirty="0">
                  <a:latin typeface="Arial" panose="020B0604020202020204" pitchFamily="34" charset="0"/>
                  <a:cs typeface="Arial" panose="020B0604020202020204" pitchFamily="34" charset="0"/>
                </a:rPr>
                <a:t>Usually thought of as the “</a:t>
              </a:r>
              <a:r>
                <a:rPr lang="en-US" i="1" u="sng" dirty="0">
                  <a:latin typeface="Arial" panose="020B0604020202020204" pitchFamily="34" charset="0"/>
                  <a:cs typeface="Arial" panose="020B0604020202020204" pitchFamily="34" charset="0"/>
                </a:rPr>
                <a:t>how</a:t>
              </a:r>
              <a:r>
                <a:rPr lang="en-US" i="1" dirty="0">
                  <a:latin typeface="Arial" panose="020B0604020202020204" pitchFamily="34" charset="0"/>
                  <a:cs typeface="Arial" panose="020B0604020202020204" pitchFamily="34" charset="0"/>
                </a:rPr>
                <a:t>” for land development</a:t>
              </a:r>
            </a:p>
          </p:txBody>
        </p:sp>
      </p:grpSp>
      <p:sp>
        <p:nvSpPr>
          <p:cNvPr id="5" name="TextBox 4">
            <a:extLst>
              <a:ext uri="{FF2B5EF4-FFF2-40B4-BE49-F238E27FC236}">
                <a16:creationId xmlns:a16="http://schemas.microsoft.com/office/drawing/2014/main" id="{94FC04A9-7A6F-66D1-7D67-E44D46579972}"/>
              </a:ext>
            </a:extLst>
          </p:cNvPr>
          <p:cNvSpPr txBox="1"/>
          <p:nvPr/>
        </p:nvSpPr>
        <p:spPr>
          <a:xfrm>
            <a:off x="852218" y="2626826"/>
            <a:ext cx="9038401" cy="1200329"/>
          </a:xfrm>
          <a:prstGeom prst="rect">
            <a:avLst/>
          </a:prstGeom>
          <a:solidFill>
            <a:srgbClr val="516E36">
              <a:alpha val="30196"/>
            </a:srgbClr>
          </a:solidFill>
        </p:spPr>
        <p:txBody>
          <a:bodyPr wrap="square" rtlCol="0">
            <a:spAutoFit/>
          </a:bodyPr>
          <a:lstStyle/>
          <a:p>
            <a:pPr algn="ctr"/>
            <a:r>
              <a:rPr lang="en-US" sz="2400" spc="-150" dirty="0">
                <a:latin typeface="Arial" panose="020B0604020202020204" pitchFamily="34" charset="0"/>
                <a:cs typeface="Arial" panose="020B0604020202020204" pitchFamily="34" charset="0"/>
              </a:rPr>
              <a:t>“The Columbia County Comprehensive Plan is Columbia County's key guide for growth management and provides the framework </a:t>
            </a:r>
            <a:br>
              <a:rPr lang="en-US" sz="2400" spc="-150" dirty="0">
                <a:latin typeface="Arial" panose="020B0604020202020204" pitchFamily="34" charset="0"/>
                <a:cs typeface="Arial" panose="020B0604020202020204" pitchFamily="34" charset="0"/>
              </a:rPr>
            </a:br>
            <a:r>
              <a:rPr lang="en-US" sz="2400" spc="-150" dirty="0">
                <a:latin typeface="Arial" panose="020B0604020202020204" pitchFamily="34" charset="0"/>
                <a:cs typeface="Arial" panose="020B0604020202020204" pitchFamily="34" charset="0"/>
              </a:rPr>
              <a:t>for how the County will continue to develop.”</a:t>
            </a:r>
          </a:p>
        </p:txBody>
      </p:sp>
      <p:pic>
        <p:nvPicPr>
          <p:cNvPr id="7" name="Picture 6" descr="A logo with a map in the center&#10;&#10;AI-generated content may be incorrect.">
            <a:extLst>
              <a:ext uri="{FF2B5EF4-FFF2-40B4-BE49-F238E27FC236}">
                <a16:creationId xmlns:a16="http://schemas.microsoft.com/office/drawing/2014/main" id="{0431D522-4015-CB08-A38A-335D7304BAA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18751" y="29029"/>
            <a:ext cx="902813" cy="923331"/>
          </a:xfrm>
          <a:prstGeom prst="rect">
            <a:avLst/>
          </a:prstGeom>
        </p:spPr>
      </p:pic>
      <p:sp>
        <p:nvSpPr>
          <p:cNvPr id="14" name="Slide Number Placeholder 11">
            <a:extLst>
              <a:ext uri="{FF2B5EF4-FFF2-40B4-BE49-F238E27FC236}">
                <a16:creationId xmlns:a16="http://schemas.microsoft.com/office/drawing/2014/main" id="{F1D9C014-3B52-F2B0-CC1D-7E9C01827BEB}"/>
              </a:ext>
            </a:extLst>
          </p:cNvPr>
          <p:cNvSpPr>
            <a:spLocks noGrp="1"/>
          </p:cNvSpPr>
          <p:nvPr>
            <p:ph type="sldNum" sz="quarter" idx="12"/>
          </p:nvPr>
        </p:nvSpPr>
        <p:spPr>
          <a:xfrm>
            <a:off x="11780874" y="6422267"/>
            <a:ext cx="287892" cy="365125"/>
          </a:xfrm>
        </p:spPr>
        <p:txBody>
          <a:bodyPr/>
          <a:lstStyle/>
          <a:p>
            <a:fld id="{F42DC2AF-CF6E-479B-BA69-71B6698E418A}" type="slidenum">
              <a:rPr lang="en-US" smtClean="0">
                <a:solidFill>
                  <a:schemeClr val="bg1">
                    <a:lumMod val="50000"/>
                  </a:schemeClr>
                </a:solidFill>
                <a:latin typeface="Arial" panose="020B0604020202020204" pitchFamily="34" charset="0"/>
                <a:cs typeface="Arial" panose="020B0604020202020204" pitchFamily="34" charset="0"/>
              </a:rPr>
              <a:pPr/>
              <a:t>3</a:t>
            </a:fld>
            <a:endParaRPr lang="en-US"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1914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aphic 34">
            <a:extLst>
              <a:ext uri="{FF2B5EF4-FFF2-40B4-BE49-F238E27FC236}">
                <a16:creationId xmlns:a16="http://schemas.microsoft.com/office/drawing/2014/main" id="{14B5C112-F306-C063-7488-54F8DF387A41}"/>
              </a:ext>
            </a:extLst>
          </p:cNvPr>
          <p:cNvGrpSpPr/>
          <p:nvPr/>
        </p:nvGrpSpPr>
        <p:grpSpPr>
          <a:xfrm rot="20117067">
            <a:off x="5247510" y="-1925437"/>
            <a:ext cx="5829836" cy="9450999"/>
            <a:chOff x="9580240" y="0"/>
            <a:chExt cx="2611759" cy="5295900"/>
          </a:xfrm>
          <a:solidFill>
            <a:srgbClr val="EBC392"/>
          </a:solidFill>
        </p:grpSpPr>
        <p:sp>
          <p:nvSpPr>
            <p:cNvPr id="13" name="Freeform: Shape 12">
              <a:extLst>
                <a:ext uri="{FF2B5EF4-FFF2-40B4-BE49-F238E27FC236}">
                  <a16:creationId xmlns:a16="http://schemas.microsoft.com/office/drawing/2014/main" id="{2C507AB4-BA65-5217-B1C4-1A9A7F57876B}"/>
                </a:ext>
              </a:extLst>
            </p:cNvPr>
            <p:cNvSpPr/>
            <p:nvPr/>
          </p:nvSpPr>
          <p:spPr>
            <a:xfrm>
              <a:off x="10415819" y="721039"/>
              <a:ext cx="1773342" cy="2026677"/>
            </a:xfrm>
            <a:custGeom>
              <a:avLst/>
              <a:gdLst>
                <a:gd name="connsiteX0" fmla="*/ 14359 w 1773342"/>
                <a:gd name="connsiteY0" fmla="*/ 1024135 h 2026676"/>
                <a:gd name="connsiteX1" fmla="*/ 431999 w 1773342"/>
                <a:gd name="connsiteY1" fmla="*/ 1898984 h 2026676"/>
                <a:gd name="connsiteX2" fmla="*/ 641362 w 1773342"/>
                <a:gd name="connsiteY2" fmla="*/ 2031020 h 2026676"/>
                <a:gd name="connsiteX3" fmla="*/ 1774009 w 1773342"/>
                <a:gd name="connsiteY3" fmla="*/ 2031020 h 2026676"/>
                <a:gd name="connsiteX4" fmla="*/ 1774009 w 1773342"/>
                <a:gd name="connsiteY4" fmla="*/ 0 h 2026676"/>
                <a:gd name="connsiteX5" fmla="*/ 82759 w 1773342"/>
                <a:gd name="connsiteY5" fmla="*/ 827801 h 2026676"/>
                <a:gd name="connsiteX6" fmla="*/ 14359 w 1773342"/>
                <a:gd name="connsiteY6" fmla="*/ 1024135 h 20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3342" h="2026676">
                  <a:moveTo>
                    <a:pt x="14359" y="1024135"/>
                  </a:moveTo>
                  <a:lnTo>
                    <a:pt x="431999" y="1898984"/>
                  </a:lnTo>
                  <a:cubicBezTo>
                    <a:pt x="466802" y="1971908"/>
                    <a:pt x="560536" y="2031020"/>
                    <a:pt x="641362" y="2031020"/>
                  </a:cubicBezTo>
                  <a:lnTo>
                    <a:pt x="1774009" y="2031020"/>
                  </a:lnTo>
                  <a:lnTo>
                    <a:pt x="1774009" y="0"/>
                  </a:lnTo>
                  <a:lnTo>
                    <a:pt x="82759" y="827801"/>
                  </a:lnTo>
                  <a:cubicBezTo>
                    <a:pt x="10197" y="863328"/>
                    <a:pt x="-20445" y="951211"/>
                    <a:pt x="14359" y="1024135"/>
                  </a:cubicBezTo>
                  <a:close/>
                </a:path>
              </a:pathLst>
            </a:custGeom>
            <a:solidFill>
              <a:srgbClr val="FFC000">
                <a:alpha val="30196"/>
              </a:srgbClr>
            </a:solidFill>
            <a:ln w="6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36835A7-230B-18F4-ACF5-D8B9B6A2BC1D}"/>
                </a:ext>
              </a:extLst>
            </p:cNvPr>
            <p:cNvSpPr/>
            <p:nvPr/>
          </p:nvSpPr>
          <p:spPr>
            <a:xfrm>
              <a:off x="11054898" y="2874383"/>
              <a:ext cx="1133974" cy="2418742"/>
            </a:xfrm>
            <a:custGeom>
              <a:avLst/>
              <a:gdLst>
                <a:gd name="connsiteX0" fmla="*/ 13562 w 1133973"/>
                <a:gd name="connsiteY0" fmla="*/ 131432 h 2418742"/>
                <a:gd name="connsiteX1" fmla="*/ 1134990 w 1133973"/>
                <a:gd name="connsiteY1" fmla="*/ 2422724 h 2418742"/>
                <a:gd name="connsiteX2" fmla="*/ 1134990 w 1133973"/>
                <a:gd name="connsiteY2" fmla="*/ 0 h 2418742"/>
                <a:gd name="connsiteX3" fmla="*/ 95534 w 1133973"/>
                <a:gd name="connsiteY3" fmla="*/ 0 h 2418742"/>
                <a:gd name="connsiteX4" fmla="*/ 13562 w 1133973"/>
                <a:gd name="connsiteY4" fmla="*/ 131432 h 2418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3973" h="2418742">
                  <a:moveTo>
                    <a:pt x="13562" y="131432"/>
                  </a:moveTo>
                  <a:lnTo>
                    <a:pt x="1134990" y="2422724"/>
                  </a:lnTo>
                  <a:lnTo>
                    <a:pt x="1134990" y="0"/>
                  </a:lnTo>
                  <a:lnTo>
                    <a:pt x="95534" y="0"/>
                  </a:lnTo>
                  <a:cubicBezTo>
                    <a:pt x="14708" y="0"/>
                    <a:pt x="-21965" y="58810"/>
                    <a:pt x="13562" y="131432"/>
                  </a:cubicBezTo>
                  <a:close/>
                </a:path>
              </a:pathLst>
            </a:custGeom>
            <a:solidFill>
              <a:srgbClr val="FFC000">
                <a:alpha val="30196"/>
              </a:srgbClr>
            </a:solidFill>
            <a:ln w="6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11470B47-7990-524C-F42D-6A180074D2C8}"/>
                </a:ext>
              </a:extLst>
            </p:cNvPr>
            <p:cNvSpPr/>
            <p:nvPr/>
          </p:nvSpPr>
          <p:spPr>
            <a:xfrm>
              <a:off x="9580240" y="0"/>
              <a:ext cx="2605727" cy="1465722"/>
            </a:xfrm>
            <a:custGeom>
              <a:avLst/>
              <a:gdLst>
                <a:gd name="connsiteX0" fmla="*/ 869179 w 2605727"/>
                <a:gd name="connsiteY0" fmla="*/ 1450884 h 1465721"/>
                <a:gd name="connsiteX1" fmla="*/ 2609648 w 2605727"/>
                <a:gd name="connsiteY1" fmla="*/ 595216 h 1465721"/>
                <a:gd name="connsiteX2" fmla="*/ 2609648 w 2605727"/>
                <a:gd name="connsiteY2" fmla="*/ 0 h 1465721"/>
                <a:gd name="connsiteX3" fmla="*/ 0 w 2605727"/>
                <a:gd name="connsiteY3" fmla="*/ 0 h 1465721"/>
                <a:gd name="connsiteX4" fmla="*/ 673810 w 2605727"/>
                <a:gd name="connsiteY4" fmla="*/ 1383871 h 1465721"/>
                <a:gd name="connsiteX5" fmla="*/ 869179 w 2605727"/>
                <a:gd name="connsiteY5" fmla="*/ 1450884 h 146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5727" h="1465721">
                  <a:moveTo>
                    <a:pt x="869179" y="1450884"/>
                  </a:moveTo>
                  <a:lnTo>
                    <a:pt x="2609648" y="595216"/>
                  </a:lnTo>
                  <a:lnTo>
                    <a:pt x="2609648" y="0"/>
                  </a:lnTo>
                  <a:lnTo>
                    <a:pt x="0" y="0"/>
                  </a:lnTo>
                  <a:lnTo>
                    <a:pt x="673810" y="1383871"/>
                  </a:lnTo>
                  <a:cubicBezTo>
                    <a:pt x="709216" y="1456553"/>
                    <a:pt x="796677" y="1486531"/>
                    <a:pt x="869179" y="1450884"/>
                  </a:cubicBezTo>
                  <a:close/>
                </a:path>
              </a:pathLst>
            </a:custGeom>
            <a:solidFill>
              <a:srgbClr val="FFC000">
                <a:alpha val="30196"/>
              </a:srgbClr>
            </a:solidFill>
            <a:ln w="6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aphic 34">
            <a:extLst>
              <a:ext uri="{FF2B5EF4-FFF2-40B4-BE49-F238E27FC236}">
                <a16:creationId xmlns:a16="http://schemas.microsoft.com/office/drawing/2014/main" id="{25C73213-458D-505D-5222-F8F286600030}"/>
              </a:ext>
            </a:extLst>
          </p:cNvPr>
          <p:cNvGrpSpPr/>
          <p:nvPr/>
        </p:nvGrpSpPr>
        <p:grpSpPr>
          <a:xfrm rot="20117067">
            <a:off x="4976552" y="-2296284"/>
            <a:ext cx="6206575" cy="9860022"/>
            <a:chOff x="9580240" y="0"/>
            <a:chExt cx="2611759" cy="5295900"/>
          </a:xfrm>
          <a:noFill/>
        </p:grpSpPr>
        <p:sp>
          <p:nvSpPr>
            <p:cNvPr id="17" name="Freeform: Shape 16">
              <a:extLst>
                <a:ext uri="{FF2B5EF4-FFF2-40B4-BE49-F238E27FC236}">
                  <a16:creationId xmlns:a16="http://schemas.microsoft.com/office/drawing/2014/main" id="{4D261107-1510-117A-B81B-A7AED9430A37}"/>
                </a:ext>
              </a:extLst>
            </p:cNvPr>
            <p:cNvSpPr/>
            <p:nvPr/>
          </p:nvSpPr>
          <p:spPr>
            <a:xfrm>
              <a:off x="10415819" y="721039"/>
              <a:ext cx="1773342" cy="2026677"/>
            </a:xfrm>
            <a:custGeom>
              <a:avLst/>
              <a:gdLst>
                <a:gd name="connsiteX0" fmla="*/ 14359 w 1773342"/>
                <a:gd name="connsiteY0" fmla="*/ 1024135 h 2026676"/>
                <a:gd name="connsiteX1" fmla="*/ 431999 w 1773342"/>
                <a:gd name="connsiteY1" fmla="*/ 1898984 h 2026676"/>
                <a:gd name="connsiteX2" fmla="*/ 641362 w 1773342"/>
                <a:gd name="connsiteY2" fmla="*/ 2031020 h 2026676"/>
                <a:gd name="connsiteX3" fmla="*/ 1774009 w 1773342"/>
                <a:gd name="connsiteY3" fmla="*/ 2031020 h 2026676"/>
                <a:gd name="connsiteX4" fmla="*/ 1774009 w 1773342"/>
                <a:gd name="connsiteY4" fmla="*/ 0 h 2026676"/>
                <a:gd name="connsiteX5" fmla="*/ 82759 w 1773342"/>
                <a:gd name="connsiteY5" fmla="*/ 827801 h 2026676"/>
                <a:gd name="connsiteX6" fmla="*/ 14359 w 1773342"/>
                <a:gd name="connsiteY6" fmla="*/ 1024135 h 20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3342" h="2026676">
                  <a:moveTo>
                    <a:pt x="14359" y="1024135"/>
                  </a:moveTo>
                  <a:lnTo>
                    <a:pt x="431999" y="1898984"/>
                  </a:lnTo>
                  <a:cubicBezTo>
                    <a:pt x="466802" y="1971908"/>
                    <a:pt x="560536" y="2031020"/>
                    <a:pt x="641362" y="2031020"/>
                  </a:cubicBezTo>
                  <a:lnTo>
                    <a:pt x="1774009" y="2031020"/>
                  </a:lnTo>
                  <a:lnTo>
                    <a:pt x="1774009" y="0"/>
                  </a:lnTo>
                  <a:lnTo>
                    <a:pt x="82759" y="827801"/>
                  </a:lnTo>
                  <a:cubicBezTo>
                    <a:pt x="10197" y="863328"/>
                    <a:pt x="-20445" y="951211"/>
                    <a:pt x="14359" y="1024135"/>
                  </a:cubicBezTo>
                  <a:close/>
                </a:path>
              </a:pathLst>
            </a:custGeom>
            <a:grpFill/>
            <a:ln w="38100" cap="flat">
              <a:solidFill>
                <a:srgbClr val="6E954A">
                  <a:alpha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19F35ED-942A-F4DF-C7F3-9E83C59CCB59}"/>
                </a:ext>
              </a:extLst>
            </p:cNvPr>
            <p:cNvSpPr/>
            <p:nvPr/>
          </p:nvSpPr>
          <p:spPr>
            <a:xfrm>
              <a:off x="11054898" y="2874383"/>
              <a:ext cx="1133974" cy="2418742"/>
            </a:xfrm>
            <a:custGeom>
              <a:avLst/>
              <a:gdLst>
                <a:gd name="connsiteX0" fmla="*/ 13562 w 1133973"/>
                <a:gd name="connsiteY0" fmla="*/ 131432 h 2418742"/>
                <a:gd name="connsiteX1" fmla="*/ 1134990 w 1133973"/>
                <a:gd name="connsiteY1" fmla="*/ 2422724 h 2418742"/>
                <a:gd name="connsiteX2" fmla="*/ 1134990 w 1133973"/>
                <a:gd name="connsiteY2" fmla="*/ 0 h 2418742"/>
                <a:gd name="connsiteX3" fmla="*/ 95534 w 1133973"/>
                <a:gd name="connsiteY3" fmla="*/ 0 h 2418742"/>
                <a:gd name="connsiteX4" fmla="*/ 13562 w 1133973"/>
                <a:gd name="connsiteY4" fmla="*/ 131432 h 2418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3973" h="2418742">
                  <a:moveTo>
                    <a:pt x="13562" y="131432"/>
                  </a:moveTo>
                  <a:lnTo>
                    <a:pt x="1134990" y="2422724"/>
                  </a:lnTo>
                  <a:lnTo>
                    <a:pt x="1134990" y="0"/>
                  </a:lnTo>
                  <a:lnTo>
                    <a:pt x="95534" y="0"/>
                  </a:lnTo>
                  <a:cubicBezTo>
                    <a:pt x="14708" y="0"/>
                    <a:pt x="-21965" y="58810"/>
                    <a:pt x="13562" y="131432"/>
                  </a:cubicBezTo>
                  <a:close/>
                </a:path>
              </a:pathLst>
            </a:custGeom>
            <a:grpFill/>
            <a:ln w="38100" cap="flat">
              <a:solidFill>
                <a:srgbClr val="6E954A">
                  <a:alpha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CAC7BC68-115E-3094-D39C-EDE6B5C66C31}"/>
                </a:ext>
              </a:extLst>
            </p:cNvPr>
            <p:cNvSpPr/>
            <p:nvPr/>
          </p:nvSpPr>
          <p:spPr>
            <a:xfrm>
              <a:off x="9580240" y="0"/>
              <a:ext cx="2605727" cy="1465722"/>
            </a:xfrm>
            <a:custGeom>
              <a:avLst/>
              <a:gdLst>
                <a:gd name="connsiteX0" fmla="*/ 869179 w 2605727"/>
                <a:gd name="connsiteY0" fmla="*/ 1450884 h 1465721"/>
                <a:gd name="connsiteX1" fmla="*/ 2609648 w 2605727"/>
                <a:gd name="connsiteY1" fmla="*/ 595216 h 1465721"/>
                <a:gd name="connsiteX2" fmla="*/ 2609648 w 2605727"/>
                <a:gd name="connsiteY2" fmla="*/ 0 h 1465721"/>
                <a:gd name="connsiteX3" fmla="*/ 0 w 2605727"/>
                <a:gd name="connsiteY3" fmla="*/ 0 h 1465721"/>
                <a:gd name="connsiteX4" fmla="*/ 673810 w 2605727"/>
                <a:gd name="connsiteY4" fmla="*/ 1383871 h 1465721"/>
                <a:gd name="connsiteX5" fmla="*/ 869179 w 2605727"/>
                <a:gd name="connsiteY5" fmla="*/ 1450884 h 146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5727" h="1465721">
                  <a:moveTo>
                    <a:pt x="869179" y="1450884"/>
                  </a:moveTo>
                  <a:lnTo>
                    <a:pt x="2609648" y="595216"/>
                  </a:lnTo>
                  <a:lnTo>
                    <a:pt x="2609648" y="0"/>
                  </a:lnTo>
                  <a:lnTo>
                    <a:pt x="0" y="0"/>
                  </a:lnTo>
                  <a:lnTo>
                    <a:pt x="673810" y="1383871"/>
                  </a:lnTo>
                  <a:cubicBezTo>
                    <a:pt x="709216" y="1456553"/>
                    <a:pt x="796677" y="1486531"/>
                    <a:pt x="869179" y="1450884"/>
                  </a:cubicBezTo>
                  <a:close/>
                </a:path>
              </a:pathLst>
            </a:custGeom>
            <a:grpFill/>
            <a:ln w="38100" cap="flat">
              <a:solidFill>
                <a:srgbClr val="6E954A">
                  <a:alpha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B0DA383D-6AE6-67B7-2C45-F074A449B293}"/>
              </a:ext>
            </a:extLst>
          </p:cNvPr>
          <p:cNvSpPr txBox="1"/>
          <p:nvPr/>
        </p:nvSpPr>
        <p:spPr>
          <a:xfrm>
            <a:off x="294640" y="242690"/>
            <a:ext cx="8768080" cy="723275"/>
          </a:xfrm>
          <a:prstGeom prst="rect">
            <a:avLst/>
          </a:prstGeom>
          <a:solidFill>
            <a:schemeClr val="bg1"/>
          </a:solidFill>
        </p:spPr>
        <p:txBody>
          <a:bodyPr wrap="square" rtlCol="0">
            <a:spAutoFit/>
          </a:bodyPr>
          <a:lstStyle/>
          <a:p>
            <a:r>
              <a:rPr lang="en-US" sz="4100" b="1" dirty="0">
                <a:solidFill>
                  <a:srgbClr val="516E36"/>
                </a:solidFill>
                <a:latin typeface="Arial" panose="020B0604020202020204" pitchFamily="34" charset="0"/>
                <a:cs typeface="Arial" panose="020B0604020202020204" pitchFamily="34" charset="0"/>
              </a:rPr>
              <a:t>Public Engagement Opportunities</a:t>
            </a:r>
          </a:p>
        </p:txBody>
      </p:sp>
      <p:cxnSp>
        <p:nvCxnSpPr>
          <p:cNvPr id="7" name="Straight Connector 6">
            <a:extLst>
              <a:ext uri="{FF2B5EF4-FFF2-40B4-BE49-F238E27FC236}">
                <a16:creationId xmlns:a16="http://schemas.microsoft.com/office/drawing/2014/main" id="{3D1D3D2B-C999-194B-8750-4BEB1C83CD82}"/>
              </a:ext>
            </a:extLst>
          </p:cNvPr>
          <p:cNvCxnSpPr/>
          <p:nvPr/>
        </p:nvCxnSpPr>
        <p:spPr>
          <a:xfrm>
            <a:off x="133815" y="965965"/>
            <a:ext cx="11229278" cy="0"/>
          </a:xfrm>
          <a:prstGeom prst="line">
            <a:avLst/>
          </a:prstGeom>
          <a:ln w="38100">
            <a:solidFill>
              <a:srgbClr val="516E36"/>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106B376-8C30-B162-6234-DEFB54D89F9F}"/>
              </a:ext>
            </a:extLst>
          </p:cNvPr>
          <p:cNvSpPr txBox="1"/>
          <p:nvPr/>
        </p:nvSpPr>
        <p:spPr>
          <a:xfrm>
            <a:off x="294640" y="1159853"/>
            <a:ext cx="11624458" cy="5770811"/>
          </a:xfrm>
          <a:prstGeom prst="rect">
            <a:avLst/>
          </a:prstGeom>
          <a:noFill/>
        </p:spPr>
        <p:txBody>
          <a:bodyPr wrap="square" rtlCol="0">
            <a:spAutoFit/>
          </a:bodyPr>
          <a:lstStyle/>
          <a:p>
            <a:r>
              <a:rPr lang="en-US" sz="3000" dirty="0">
                <a:latin typeface="Arial" panose="020B0604020202020204" pitchFamily="34" charset="0"/>
                <a:cs typeface="Arial" panose="020B0604020202020204" pitchFamily="34" charset="0"/>
              </a:rPr>
              <a:t>Kimley-Horn and Columbia County staff have held several public engagement opportunities, such as:</a:t>
            </a:r>
          </a:p>
          <a:p>
            <a:endParaRPr lang="en-US" sz="1000" dirty="0">
              <a:latin typeface="Arial" panose="020B0604020202020204" pitchFamily="34" charset="0"/>
              <a:cs typeface="Arial" panose="020B0604020202020204" pitchFamily="34" charset="0"/>
            </a:endParaRPr>
          </a:p>
          <a:p>
            <a:pPr marL="514350" indent="-514350">
              <a:buFont typeface="+mj-lt"/>
              <a:buAutoNum type="arabicPeriod"/>
            </a:pPr>
            <a:r>
              <a:rPr lang="en-US" sz="2300" dirty="0">
                <a:latin typeface="Arial" panose="020B0604020202020204" pitchFamily="34" charset="0"/>
                <a:cs typeface="Arial" panose="020B0604020202020204" pitchFamily="34" charset="0"/>
              </a:rPr>
              <a:t>Distributed flyers, QR code cards, and full-size boards throughout the county</a:t>
            </a:r>
          </a:p>
          <a:p>
            <a:pPr marL="514350" indent="-514350">
              <a:buFont typeface="+mj-lt"/>
              <a:buAutoNum type="arabicPeriod"/>
            </a:pPr>
            <a:r>
              <a:rPr lang="en-US" sz="2300" dirty="0">
                <a:latin typeface="Arial" panose="020B0604020202020204" pitchFamily="34" charset="0"/>
                <a:cs typeface="Arial" panose="020B0604020202020204" pitchFamily="34" charset="0"/>
              </a:rPr>
              <a:t>Pop-up Pancakes with a Ranger</a:t>
            </a:r>
          </a:p>
          <a:p>
            <a:pPr marL="971550" lvl="1" indent="-514350">
              <a:buFont typeface="Arial" panose="020B0604020202020204" pitchFamily="34" charset="0"/>
              <a:buChar char="•"/>
            </a:pPr>
            <a:r>
              <a:rPr lang="en-US" sz="2300" dirty="0">
                <a:latin typeface="Arial" panose="020B0604020202020204" pitchFamily="34" charset="0"/>
                <a:cs typeface="Arial" panose="020B0604020202020204" pitchFamily="34" charset="0"/>
              </a:rPr>
              <a:t>June 26</a:t>
            </a:r>
            <a:r>
              <a:rPr lang="en-US" sz="2300" baseline="30000" dirty="0">
                <a:latin typeface="Arial" panose="020B0604020202020204" pitchFamily="34" charset="0"/>
                <a:cs typeface="Arial" panose="020B0604020202020204" pitchFamily="34" charset="0"/>
              </a:rPr>
              <a:t>th</a:t>
            </a:r>
            <a:r>
              <a:rPr lang="en-US" sz="2300" dirty="0">
                <a:latin typeface="Arial" panose="020B0604020202020204" pitchFamily="34" charset="0"/>
                <a:cs typeface="Arial" panose="020B0604020202020204" pitchFamily="34" charset="0"/>
              </a:rPr>
              <a:t>, 2025</a:t>
            </a:r>
          </a:p>
          <a:p>
            <a:pPr marL="514350" indent="-514350">
              <a:buFont typeface="+mj-lt"/>
              <a:buAutoNum type="arabicPeriod"/>
            </a:pPr>
            <a:r>
              <a:rPr lang="en-US" sz="2300" dirty="0">
                <a:latin typeface="Arial" panose="020B0604020202020204" pitchFamily="34" charset="0"/>
                <a:cs typeface="Arial" panose="020B0604020202020204" pitchFamily="34" charset="0"/>
              </a:rPr>
              <a:t>Lake City &amp; Columbia County 4</a:t>
            </a:r>
            <a:r>
              <a:rPr lang="en-US" sz="2300" baseline="30000" dirty="0">
                <a:latin typeface="Arial" panose="020B0604020202020204" pitchFamily="34" charset="0"/>
                <a:cs typeface="Arial" panose="020B0604020202020204" pitchFamily="34" charset="0"/>
              </a:rPr>
              <a:t>th</a:t>
            </a:r>
            <a:r>
              <a:rPr lang="en-US" sz="2300" dirty="0">
                <a:latin typeface="Arial" panose="020B0604020202020204" pitchFamily="34" charset="0"/>
                <a:cs typeface="Arial" panose="020B0604020202020204" pitchFamily="34" charset="0"/>
              </a:rPr>
              <a:t> of July Celebration</a:t>
            </a:r>
          </a:p>
          <a:p>
            <a:pPr marL="971550" lvl="1" indent="-514350">
              <a:buFont typeface="Arial" panose="020B0604020202020204" pitchFamily="34" charset="0"/>
              <a:buChar char="•"/>
            </a:pPr>
            <a:r>
              <a:rPr lang="en-US" sz="2300" dirty="0">
                <a:latin typeface="Arial" panose="020B0604020202020204" pitchFamily="34" charset="0"/>
                <a:cs typeface="Arial" panose="020B0604020202020204" pitchFamily="34" charset="0"/>
              </a:rPr>
              <a:t>July 4</a:t>
            </a:r>
            <a:r>
              <a:rPr lang="en-US" sz="2300" baseline="30000" dirty="0">
                <a:latin typeface="Arial" panose="020B0604020202020204" pitchFamily="34" charset="0"/>
                <a:cs typeface="Arial" panose="020B0604020202020204" pitchFamily="34" charset="0"/>
              </a:rPr>
              <a:t>th</a:t>
            </a:r>
            <a:r>
              <a:rPr lang="en-US" sz="2300" dirty="0">
                <a:latin typeface="Arial" panose="020B0604020202020204" pitchFamily="34" charset="0"/>
                <a:cs typeface="Arial" panose="020B0604020202020204" pitchFamily="34" charset="0"/>
              </a:rPr>
              <a:t>, 2025</a:t>
            </a:r>
          </a:p>
          <a:p>
            <a:pPr marL="514350" indent="-514350">
              <a:buFont typeface="+mj-lt"/>
              <a:buAutoNum type="arabicPeriod"/>
            </a:pPr>
            <a:r>
              <a:rPr lang="en-US" sz="2300" dirty="0">
                <a:latin typeface="Arial" panose="020B0604020202020204" pitchFamily="34" charset="0"/>
                <a:cs typeface="Arial" panose="020B0604020202020204" pitchFamily="34" charset="0"/>
              </a:rPr>
              <a:t>Business and Development Community Workshop (approx. 20 people)</a:t>
            </a:r>
          </a:p>
          <a:p>
            <a:pPr marL="971550" lvl="1" indent="-514350">
              <a:buFont typeface="Arial" panose="020B0604020202020204" pitchFamily="34" charset="0"/>
              <a:buChar char="•"/>
            </a:pPr>
            <a:r>
              <a:rPr lang="en-US" sz="2300" dirty="0">
                <a:latin typeface="Arial" panose="020B0604020202020204" pitchFamily="34" charset="0"/>
                <a:cs typeface="Arial" panose="020B0604020202020204" pitchFamily="34" charset="0"/>
              </a:rPr>
              <a:t>July 25</a:t>
            </a:r>
            <a:r>
              <a:rPr lang="en-US" sz="2300" baseline="30000" dirty="0">
                <a:latin typeface="Arial" panose="020B0604020202020204" pitchFamily="34" charset="0"/>
                <a:cs typeface="Arial" panose="020B0604020202020204" pitchFamily="34" charset="0"/>
              </a:rPr>
              <a:t>th</a:t>
            </a:r>
            <a:r>
              <a:rPr lang="en-US" sz="2300" dirty="0">
                <a:latin typeface="Arial" panose="020B0604020202020204" pitchFamily="34" charset="0"/>
                <a:cs typeface="Arial" panose="020B0604020202020204" pitchFamily="34" charset="0"/>
              </a:rPr>
              <a:t>, 2025</a:t>
            </a:r>
          </a:p>
          <a:p>
            <a:pPr marL="514350" indent="-514350">
              <a:buFont typeface="+mj-lt"/>
              <a:buAutoNum type="arabicPeriod"/>
            </a:pPr>
            <a:r>
              <a:rPr lang="en-US" sz="2300" dirty="0">
                <a:latin typeface="Arial" panose="020B0604020202020204" pitchFamily="34" charset="0"/>
                <a:cs typeface="Arial" panose="020B0604020202020204" pitchFamily="34" charset="0"/>
              </a:rPr>
              <a:t>Open House for Citizens and Business Owners (approx. 6 people)</a:t>
            </a:r>
          </a:p>
          <a:p>
            <a:pPr marL="914400" lvl="1" indent="-457200">
              <a:buFont typeface="Arial" panose="020B0604020202020204" pitchFamily="34" charset="0"/>
              <a:buChar char="•"/>
            </a:pPr>
            <a:r>
              <a:rPr lang="en-US" sz="2300" dirty="0">
                <a:latin typeface="Arial" panose="020B0604020202020204" pitchFamily="34" charset="0"/>
                <a:cs typeface="Arial" panose="020B0604020202020204" pitchFamily="34" charset="0"/>
              </a:rPr>
              <a:t>September 7</a:t>
            </a:r>
            <a:r>
              <a:rPr lang="en-US" sz="2300" baseline="30000" dirty="0">
                <a:latin typeface="Arial" panose="020B0604020202020204" pitchFamily="34" charset="0"/>
                <a:cs typeface="Arial" panose="020B0604020202020204" pitchFamily="34" charset="0"/>
              </a:rPr>
              <a:t>th</a:t>
            </a:r>
            <a:r>
              <a:rPr lang="en-US" sz="2300" dirty="0">
                <a:latin typeface="Arial" panose="020B0604020202020204" pitchFamily="34" charset="0"/>
                <a:cs typeface="Arial" panose="020B0604020202020204" pitchFamily="34" charset="0"/>
              </a:rPr>
              <a:t>, 2025</a:t>
            </a:r>
          </a:p>
          <a:p>
            <a:pPr marL="457200" indent="-457200">
              <a:buFont typeface="+mj-lt"/>
              <a:buAutoNum type="arabicPeriod"/>
            </a:pPr>
            <a:r>
              <a:rPr lang="en-US" sz="2300" dirty="0">
                <a:latin typeface="Arial" panose="020B0604020202020204" pitchFamily="34" charset="0"/>
                <a:cs typeface="Arial" panose="020B0604020202020204" pitchFamily="34" charset="0"/>
              </a:rPr>
              <a:t>Staff Workshop</a:t>
            </a:r>
          </a:p>
          <a:p>
            <a:pPr marL="914400" lvl="1" indent="-457200">
              <a:buFont typeface="Arial" panose="020B0604020202020204" pitchFamily="34" charset="0"/>
              <a:buChar char="•"/>
            </a:pPr>
            <a:r>
              <a:rPr lang="en-US" sz="2300" dirty="0">
                <a:latin typeface="Arial" panose="020B0604020202020204" pitchFamily="34" charset="0"/>
                <a:cs typeface="Arial" panose="020B0604020202020204" pitchFamily="34" charset="0"/>
              </a:rPr>
              <a:t>September 24</a:t>
            </a:r>
            <a:r>
              <a:rPr lang="en-US" sz="2300" baseline="30000" dirty="0">
                <a:latin typeface="Arial" panose="020B0604020202020204" pitchFamily="34" charset="0"/>
                <a:cs typeface="Arial" panose="020B0604020202020204" pitchFamily="34" charset="0"/>
              </a:rPr>
              <a:t>th</a:t>
            </a:r>
            <a:r>
              <a:rPr lang="en-US" sz="2300" dirty="0">
                <a:latin typeface="Arial" panose="020B0604020202020204" pitchFamily="34" charset="0"/>
                <a:cs typeface="Arial" panose="020B0604020202020204" pitchFamily="34" charset="0"/>
              </a:rPr>
              <a:t>, 2025</a:t>
            </a:r>
          </a:p>
          <a:p>
            <a:pPr marL="457200" indent="-457200">
              <a:buFont typeface="+mj-lt"/>
              <a:buAutoNum type="arabicPeriod"/>
            </a:pPr>
            <a:r>
              <a:rPr lang="en-US" sz="2300" dirty="0">
                <a:latin typeface="Arial" panose="020B0604020202020204" pitchFamily="34" charset="0"/>
                <a:cs typeface="Arial" panose="020B0604020202020204" pitchFamily="34" charset="0"/>
              </a:rPr>
              <a:t>Board of County Commissioners Workshop</a:t>
            </a:r>
          </a:p>
          <a:p>
            <a:pPr marL="914400" lvl="1" indent="-457200">
              <a:buFont typeface="Arial" panose="020B0604020202020204" pitchFamily="34" charset="0"/>
              <a:buChar char="•"/>
            </a:pPr>
            <a:r>
              <a:rPr lang="en-US" sz="2300" dirty="0">
                <a:latin typeface="Arial" panose="020B0604020202020204" pitchFamily="34" charset="0"/>
                <a:cs typeface="Arial" panose="020B0604020202020204" pitchFamily="34" charset="0"/>
              </a:rPr>
              <a:t>Today</a:t>
            </a:r>
          </a:p>
        </p:txBody>
      </p:sp>
      <p:pic>
        <p:nvPicPr>
          <p:cNvPr id="3" name="Picture 2" descr="A logo with a map in the center&#10;&#10;AI-generated content may be incorrect.">
            <a:extLst>
              <a:ext uri="{FF2B5EF4-FFF2-40B4-BE49-F238E27FC236}">
                <a16:creationId xmlns:a16="http://schemas.microsoft.com/office/drawing/2014/main" id="{EDE2E030-A163-A090-A0E8-AF82C9D469D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118751" y="29029"/>
            <a:ext cx="902813" cy="923331"/>
          </a:xfrm>
          <a:prstGeom prst="rect">
            <a:avLst/>
          </a:prstGeom>
        </p:spPr>
      </p:pic>
      <p:pic>
        <p:nvPicPr>
          <p:cNvPr id="4" name="Picture 3" descr="A close-up of a logo&#10;&#10;AI-generated content may be incorrect.">
            <a:extLst>
              <a:ext uri="{FF2B5EF4-FFF2-40B4-BE49-F238E27FC236}">
                <a16:creationId xmlns:a16="http://schemas.microsoft.com/office/drawing/2014/main" id="{C8F9F5DB-8C3C-8E66-EDA1-2586D80625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63028" y="6447083"/>
            <a:ext cx="1031966" cy="304899"/>
          </a:xfrm>
          <a:prstGeom prst="rect">
            <a:avLst/>
          </a:prstGeom>
        </p:spPr>
      </p:pic>
      <p:sp>
        <p:nvSpPr>
          <p:cNvPr id="9" name="Slide Number Placeholder 11">
            <a:extLst>
              <a:ext uri="{FF2B5EF4-FFF2-40B4-BE49-F238E27FC236}">
                <a16:creationId xmlns:a16="http://schemas.microsoft.com/office/drawing/2014/main" id="{F42121BA-459A-E673-4F29-A3912675B031}"/>
              </a:ext>
            </a:extLst>
          </p:cNvPr>
          <p:cNvSpPr>
            <a:spLocks noGrp="1"/>
          </p:cNvSpPr>
          <p:nvPr>
            <p:ph type="sldNum" sz="quarter" idx="12"/>
          </p:nvPr>
        </p:nvSpPr>
        <p:spPr>
          <a:xfrm>
            <a:off x="11780874" y="6422267"/>
            <a:ext cx="287892" cy="365125"/>
          </a:xfrm>
        </p:spPr>
        <p:txBody>
          <a:bodyPr/>
          <a:lstStyle/>
          <a:p>
            <a:fld id="{F42DC2AF-CF6E-479B-BA69-71B6698E418A}" type="slidenum">
              <a:rPr lang="en-US" smtClean="0">
                <a:solidFill>
                  <a:schemeClr val="bg1">
                    <a:lumMod val="50000"/>
                  </a:schemeClr>
                </a:solidFill>
                <a:latin typeface="Arial" panose="020B0604020202020204" pitchFamily="34" charset="0"/>
                <a:cs typeface="Arial" panose="020B0604020202020204" pitchFamily="34" charset="0"/>
              </a:rPr>
              <a:pPr/>
              <a:t>4</a:t>
            </a:fld>
            <a:endParaRPr lang="en-US"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9922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5AFBF-F967-33AD-FD81-C98EB4D3EAB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78728AB-4099-E85D-0C16-CB0A1B7D70BC}"/>
              </a:ext>
            </a:extLst>
          </p:cNvPr>
          <p:cNvSpPr txBox="1"/>
          <p:nvPr/>
        </p:nvSpPr>
        <p:spPr>
          <a:xfrm>
            <a:off x="294640" y="242690"/>
            <a:ext cx="8768080" cy="723275"/>
          </a:xfrm>
          <a:prstGeom prst="rect">
            <a:avLst/>
          </a:prstGeom>
          <a:noFill/>
        </p:spPr>
        <p:txBody>
          <a:bodyPr wrap="square" rtlCol="0">
            <a:spAutoFit/>
          </a:bodyPr>
          <a:lstStyle/>
          <a:p>
            <a:r>
              <a:rPr lang="en-US" sz="4100" b="1" dirty="0">
                <a:solidFill>
                  <a:srgbClr val="516E36"/>
                </a:solidFill>
                <a:latin typeface="Arial" panose="020B0604020202020204" pitchFamily="34" charset="0"/>
                <a:cs typeface="Arial" panose="020B0604020202020204" pitchFamily="34" charset="0"/>
              </a:rPr>
              <a:t>Online Survey Results</a:t>
            </a:r>
          </a:p>
        </p:txBody>
      </p:sp>
      <p:cxnSp>
        <p:nvCxnSpPr>
          <p:cNvPr id="7" name="Straight Connector 6">
            <a:extLst>
              <a:ext uri="{FF2B5EF4-FFF2-40B4-BE49-F238E27FC236}">
                <a16:creationId xmlns:a16="http://schemas.microsoft.com/office/drawing/2014/main" id="{1200148E-17CD-2045-3E01-F9080FE7F071}"/>
              </a:ext>
            </a:extLst>
          </p:cNvPr>
          <p:cNvCxnSpPr/>
          <p:nvPr/>
        </p:nvCxnSpPr>
        <p:spPr>
          <a:xfrm>
            <a:off x="133815" y="965965"/>
            <a:ext cx="11229278" cy="0"/>
          </a:xfrm>
          <a:prstGeom prst="line">
            <a:avLst/>
          </a:prstGeom>
          <a:ln w="38100">
            <a:solidFill>
              <a:srgbClr val="516E36"/>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7CC8621-9D9E-9CC7-3D32-8EBE34ABD278}"/>
              </a:ext>
            </a:extLst>
          </p:cNvPr>
          <p:cNvSpPr txBox="1"/>
          <p:nvPr/>
        </p:nvSpPr>
        <p:spPr>
          <a:xfrm>
            <a:off x="294641" y="1432485"/>
            <a:ext cx="8768080" cy="404033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An online survey on the growth of Columbia County ran from June 18</a:t>
            </a:r>
            <a:r>
              <a:rPr lang="en-US" sz="2400" baseline="30000" dirty="0">
                <a:latin typeface="Arial" panose="020B0604020202020204" pitchFamily="34" charset="0"/>
                <a:cs typeface="Arial" panose="020B0604020202020204" pitchFamily="34" charset="0"/>
              </a:rPr>
              <a:t>th</a:t>
            </a:r>
            <a:r>
              <a:rPr lang="en-US" sz="2400" dirty="0">
                <a:latin typeface="Arial" panose="020B0604020202020204" pitchFamily="34" charset="0"/>
                <a:cs typeface="Arial" panose="020B0604020202020204" pitchFamily="34" charset="0"/>
              </a:rPr>
              <a:t> to September 21</a:t>
            </a:r>
            <a:r>
              <a:rPr lang="en-US" sz="2400" baseline="30000" dirty="0">
                <a:latin typeface="Arial" panose="020B0604020202020204" pitchFamily="34" charset="0"/>
                <a:cs typeface="Arial" panose="020B0604020202020204" pitchFamily="34" charset="0"/>
              </a:rPr>
              <a:t>st</a:t>
            </a:r>
            <a:r>
              <a:rPr lang="en-US" sz="2400" dirty="0">
                <a:latin typeface="Arial" panose="020B0604020202020204" pitchFamily="34" charset="0"/>
                <a:cs typeface="Arial" panose="020B0604020202020204" pitchFamily="34" charset="0"/>
              </a:rPr>
              <a:t>.  Received </a:t>
            </a:r>
            <a:r>
              <a:rPr lang="en-US" sz="2400" b="1" dirty="0">
                <a:latin typeface="Arial" panose="020B0604020202020204" pitchFamily="34" charset="0"/>
                <a:cs typeface="Arial" panose="020B0604020202020204" pitchFamily="34" charset="0"/>
              </a:rPr>
              <a:t>176 </a:t>
            </a:r>
            <a:r>
              <a:rPr lang="en-US" sz="2400" dirty="0">
                <a:latin typeface="Arial" panose="020B0604020202020204" pitchFamily="34" charset="0"/>
                <a:cs typeface="Arial" panose="020B0604020202020204" pitchFamily="34" charset="0"/>
              </a:rPr>
              <a:t>responses.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Typical questions include:</a:t>
            </a:r>
          </a:p>
          <a:p>
            <a:pPr marL="342900" indent="-342900">
              <a:lnSpc>
                <a:spcPct val="200000"/>
              </a:lnSpc>
              <a:buFont typeface="Arial" panose="020B0604020202020204" pitchFamily="34" charset="0"/>
              <a:buChar char="•"/>
            </a:pPr>
            <a:r>
              <a:rPr lang="en-US" sz="2400" dirty="0">
                <a:latin typeface="Arial" panose="020B0604020202020204" pitchFamily="34" charset="0"/>
                <a:cs typeface="Arial" panose="020B0604020202020204" pitchFamily="34" charset="0"/>
              </a:rPr>
              <a:t>What </a:t>
            </a:r>
            <a:r>
              <a:rPr lang="en-US" sz="2400" b="1" dirty="0">
                <a:latin typeface="Arial" panose="020B0604020202020204" pitchFamily="34" charset="0"/>
                <a:cs typeface="Arial" panose="020B0604020202020204" pitchFamily="34" charset="0"/>
              </a:rPr>
              <a:t>excites/concerns </a:t>
            </a:r>
            <a:r>
              <a:rPr lang="en-US" sz="2400" dirty="0">
                <a:latin typeface="Arial" panose="020B0604020202020204" pitchFamily="34" charset="0"/>
                <a:cs typeface="Arial" panose="020B0604020202020204" pitchFamily="34" charset="0"/>
              </a:rPr>
              <a:t>you about the growth of the County</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Regulation and Visual preference questions regarding </a:t>
            </a:r>
            <a:r>
              <a:rPr lang="en-US" sz="2400" b="1" dirty="0">
                <a:latin typeface="Arial" panose="020B0604020202020204" pitchFamily="34" charset="0"/>
                <a:cs typeface="Arial" panose="020B0604020202020204" pitchFamily="34" charset="0"/>
              </a:rPr>
              <a:t>signs, fences, and trees</a:t>
            </a:r>
          </a:p>
          <a:p>
            <a:pPr marL="342900" indent="-342900">
              <a:lnSpc>
                <a:spcPct val="200000"/>
              </a:lnSpc>
              <a:buFont typeface="Arial" panose="020B0604020202020204" pitchFamily="34" charset="0"/>
              <a:buChar char="•"/>
            </a:pPr>
            <a:r>
              <a:rPr lang="en-US" sz="2400" dirty="0">
                <a:latin typeface="Arial" panose="020B0604020202020204" pitchFamily="34" charset="0"/>
                <a:cs typeface="Arial" panose="020B0604020202020204" pitchFamily="34" charset="0"/>
              </a:rPr>
              <a:t>Where you </a:t>
            </a:r>
            <a:r>
              <a:rPr lang="en-US" sz="2400" b="1" dirty="0">
                <a:latin typeface="Arial" panose="020B0604020202020204" pitchFamily="34" charset="0"/>
                <a:cs typeface="Arial" panose="020B0604020202020204" pitchFamily="34" charset="0"/>
              </a:rPr>
              <a:t>want growth </a:t>
            </a:r>
            <a:r>
              <a:rPr lang="en-US" sz="2400" dirty="0">
                <a:latin typeface="Arial" panose="020B0604020202020204" pitchFamily="34" charset="0"/>
                <a:cs typeface="Arial" panose="020B0604020202020204" pitchFamily="34" charset="0"/>
              </a:rPr>
              <a:t>and </a:t>
            </a:r>
            <a:r>
              <a:rPr lang="en-US" sz="2400" b="1" dirty="0">
                <a:latin typeface="Arial" panose="020B0604020202020204" pitchFamily="34" charset="0"/>
                <a:cs typeface="Arial" panose="020B0604020202020204" pitchFamily="34" charset="0"/>
              </a:rPr>
              <a:t>general comments</a:t>
            </a:r>
            <a:endParaRPr lang="en-US" sz="2400" dirty="0">
              <a:latin typeface="Arial" panose="020B0604020202020204" pitchFamily="34" charset="0"/>
              <a:cs typeface="Arial" panose="020B0604020202020204" pitchFamily="34" charset="0"/>
            </a:endParaRPr>
          </a:p>
        </p:txBody>
      </p:sp>
      <p:pic>
        <p:nvPicPr>
          <p:cNvPr id="12" name="Picture 11" descr="A logo with a map in the center&#10;&#10;AI-generated content may be incorrect.">
            <a:extLst>
              <a:ext uri="{FF2B5EF4-FFF2-40B4-BE49-F238E27FC236}">
                <a16:creationId xmlns:a16="http://schemas.microsoft.com/office/drawing/2014/main" id="{BFF44F76-AA98-3001-4814-CBD609D6713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118751" y="29029"/>
            <a:ext cx="902813" cy="923331"/>
          </a:xfrm>
          <a:prstGeom prst="rect">
            <a:avLst/>
          </a:prstGeom>
        </p:spPr>
      </p:pic>
      <p:pic>
        <p:nvPicPr>
          <p:cNvPr id="13" name="Picture 12" descr="A close-up of a logo&#10;&#10;AI-generated content may be incorrect.">
            <a:extLst>
              <a:ext uri="{FF2B5EF4-FFF2-40B4-BE49-F238E27FC236}">
                <a16:creationId xmlns:a16="http://schemas.microsoft.com/office/drawing/2014/main" id="{DABCCF64-6D45-048E-B295-8C2A76FB98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3815" y="6416576"/>
            <a:ext cx="1031966" cy="304899"/>
          </a:xfrm>
          <a:prstGeom prst="rect">
            <a:avLst/>
          </a:prstGeom>
        </p:spPr>
      </p:pic>
      <p:sp>
        <p:nvSpPr>
          <p:cNvPr id="9" name="Slide Number Placeholder 11">
            <a:extLst>
              <a:ext uri="{FF2B5EF4-FFF2-40B4-BE49-F238E27FC236}">
                <a16:creationId xmlns:a16="http://schemas.microsoft.com/office/drawing/2014/main" id="{A68EF71C-6976-013C-7262-EFC8859B0BE7}"/>
              </a:ext>
            </a:extLst>
          </p:cNvPr>
          <p:cNvSpPr>
            <a:spLocks noGrp="1"/>
          </p:cNvSpPr>
          <p:nvPr>
            <p:ph type="sldNum" sz="quarter" idx="12"/>
          </p:nvPr>
        </p:nvSpPr>
        <p:spPr>
          <a:xfrm>
            <a:off x="11780874" y="6422267"/>
            <a:ext cx="287892" cy="365125"/>
          </a:xfrm>
        </p:spPr>
        <p:txBody>
          <a:bodyPr/>
          <a:lstStyle/>
          <a:p>
            <a:fld id="{F42DC2AF-CF6E-479B-BA69-71B6698E418A}" type="slidenum">
              <a:rPr lang="en-US" smtClean="0">
                <a:solidFill>
                  <a:schemeClr val="bg1">
                    <a:lumMod val="50000"/>
                  </a:schemeClr>
                </a:solidFill>
                <a:latin typeface="Arial" panose="020B0604020202020204" pitchFamily="34" charset="0"/>
                <a:cs typeface="Arial" panose="020B0604020202020204" pitchFamily="34" charset="0"/>
              </a:rPr>
              <a:pPr/>
              <a:t>5</a:t>
            </a:fld>
            <a:endParaRPr lang="en-US" dirty="0">
              <a:solidFill>
                <a:schemeClr val="bg1">
                  <a:lumMod val="50000"/>
                </a:schemeClr>
              </a:solidFill>
              <a:latin typeface="Arial" panose="020B0604020202020204" pitchFamily="34" charset="0"/>
              <a:cs typeface="Arial" panose="020B0604020202020204" pitchFamily="34" charset="0"/>
            </a:endParaRPr>
          </a:p>
        </p:txBody>
      </p:sp>
      <p:pic>
        <p:nvPicPr>
          <p:cNvPr id="4" name="Picture 3" descr="Two women standing under a tent&#10;&#10;AI-generated content may be incorrect.">
            <a:extLst>
              <a:ext uri="{FF2B5EF4-FFF2-40B4-BE49-F238E27FC236}">
                <a16:creationId xmlns:a16="http://schemas.microsoft.com/office/drawing/2014/main" id="{BE6371D9-26E5-E6AC-ECD3-1C1A0FE71A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88605" y="1887508"/>
            <a:ext cx="3003395" cy="4004527"/>
          </a:xfrm>
          <a:prstGeom prst="rect">
            <a:avLst/>
          </a:prstGeom>
        </p:spPr>
      </p:pic>
    </p:spTree>
    <p:extLst>
      <p:ext uri="{BB962C8B-B14F-4D97-AF65-F5344CB8AC3E}">
        <p14:creationId xmlns:p14="http://schemas.microsoft.com/office/powerpoint/2010/main" val="2333993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2509A-AD43-9CE0-6DE3-2E7F6ED254DD}"/>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6510FCCD-F72C-9F94-78D2-1EBF2257D0BE}"/>
              </a:ext>
            </a:extLst>
          </p:cNvPr>
          <p:cNvPicPr>
            <a:picLocks noChangeAspect="1"/>
          </p:cNvPicPr>
          <p:nvPr/>
        </p:nvPicPr>
        <p:blipFill>
          <a:blip r:embed="rId3"/>
          <a:stretch>
            <a:fillRect/>
          </a:stretch>
        </p:blipFill>
        <p:spPr>
          <a:xfrm>
            <a:off x="7865040" y="0"/>
            <a:ext cx="4326960" cy="6858000"/>
          </a:xfrm>
          <a:prstGeom prst="rect">
            <a:avLst/>
          </a:prstGeom>
        </p:spPr>
      </p:pic>
      <p:sp>
        <p:nvSpPr>
          <p:cNvPr id="4" name="TextBox 3">
            <a:extLst>
              <a:ext uri="{FF2B5EF4-FFF2-40B4-BE49-F238E27FC236}">
                <a16:creationId xmlns:a16="http://schemas.microsoft.com/office/drawing/2014/main" id="{017071F8-7C9A-A17A-B39F-DB48ED763766}"/>
              </a:ext>
            </a:extLst>
          </p:cNvPr>
          <p:cNvSpPr txBox="1"/>
          <p:nvPr/>
        </p:nvSpPr>
        <p:spPr>
          <a:xfrm>
            <a:off x="133815" y="303453"/>
            <a:ext cx="7285800" cy="1200329"/>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Which area code did we receive the most responses?</a:t>
            </a:r>
          </a:p>
        </p:txBody>
      </p:sp>
      <p:pic>
        <p:nvPicPr>
          <p:cNvPr id="8" name="Picture 7">
            <a:extLst>
              <a:ext uri="{FF2B5EF4-FFF2-40B4-BE49-F238E27FC236}">
                <a16:creationId xmlns:a16="http://schemas.microsoft.com/office/drawing/2014/main" id="{C84D58D1-67AA-32B0-9DF3-969D25DAF15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86217" y="2040960"/>
            <a:ext cx="7367789" cy="2200048"/>
          </a:xfrm>
          <a:prstGeom prst="rect">
            <a:avLst/>
          </a:prstGeom>
        </p:spPr>
      </p:pic>
      <p:sp>
        <p:nvSpPr>
          <p:cNvPr id="10" name="TextBox 9">
            <a:extLst>
              <a:ext uri="{FF2B5EF4-FFF2-40B4-BE49-F238E27FC236}">
                <a16:creationId xmlns:a16="http://schemas.microsoft.com/office/drawing/2014/main" id="{863CB82D-A4EE-E9F1-8D4A-5C9EE45CE492}"/>
              </a:ext>
            </a:extLst>
          </p:cNvPr>
          <p:cNvSpPr txBox="1"/>
          <p:nvPr/>
        </p:nvSpPr>
        <p:spPr>
          <a:xfrm>
            <a:off x="2070640" y="4639212"/>
            <a:ext cx="3066585" cy="1508105"/>
          </a:xfrm>
          <a:prstGeom prst="rect">
            <a:avLst/>
          </a:prstGeom>
          <a:noFill/>
        </p:spPr>
        <p:txBody>
          <a:bodyPr wrap="square" rtlCol="0">
            <a:spAutoFit/>
          </a:bodyPr>
          <a:lstStyle/>
          <a:p>
            <a:pPr marL="285750" indent="-285750">
              <a:buFont typeface="Arial" panose="020B0604020202020204" pitchFamily="34" charset="0"/>
              <a:buChar char="•"/>
            </a:pPr>
            <a:r>
              <a:rPr lang="en-US" sz="2300" dirty="0">
                <a:latin typeface="Arial" panose="020B0604020202020204" pitchFamily="34" charset="0"/>
                <a:cs typeface="Arial" panose="020B0604020202020204" pitchFamily="34" charset="0"/>
              </a:rPr>
              <a:t>32024: Lake City</a:t>
            </a:r>
          </a:p>
          <a:p>
            <a:pPr marL="285750" indent="-285750">
              <a:buFont typeface="Arial" panose="020B0604020202020204" pitchFamily="34" charset="0"/>
              <a:buChar char="•"/>
            </a:pPr>
            <a:r>
              <a:rPr lang="en-US" sz="2300" dirty="0">
                <a:latin typeface="Arial" panose="020B0604020202020204" pitchFamily="34" charset="0"/>
                <a:cs typeface="Arial" panose="020B0604020202020204" pitchFamily="34" charset="0"/>
              </a:rPr>
              <a:t>32038: Fort White</a:t>
            </a:r>
          </a:p>
          <a:p>
            <a:pPr marL="285750" indent="-285750">
              <a:buFont typeface="Arial" panose="020B0604020202020204" pitchFamily="34" charset="0"/>
              <a:buChar char="•"/>
            </a:pPr>
            <a:r>
              <a:rPr lang="en-US" sz="2300" dirty="0">
                <a:latin typeface="Arial" panose="020B0604020202020204" pitchFamily="34" charset="0"/>
                <a:cs typeface="Arial" panose="020B0604020202020204" pitchFamily="34" charset="0"/>
              </a:rPr>
              <a:t>32055: Lake City</a:t>
            </a:r>
          </a:p>
          <a:p>
            <a:pPr marL="285750" indent="-285750">
              <a:buFont typeface="Arial" panose="020B0604020202020204" pitchFamily="34" charset="0"/>
              <a:buChar char="•"/>
            </a:pPr>
            <a:r>
              <a:rPr lang="en-US" sz="2300" dirty="0">
                <a:latin typeface="Arial" panose="020B0604020202020204" pitchFamily="34" charset="0"/>
                <a:cs typeface="Arial" panose="020B0604020202020204" pitchFamily="34" charset="0"/>
              </a:rPr>
              <a:t>32025: Lake City</a:t>
            </a:r>
          </a:p>
        </p:txBody>
      </p:sp>
      <p:pic>
        <p:nvPicPr>
          <p:cNvPr id="12" name="Picture 11" descr="A logo with a map in the center&#10;&#10;AI-generated content may be incorrect.">
            <a:extLst>
              <a:ext uri="{FF2B5EF4-FFF2-40B4-BE49-F238E27FC236}">
                <a16:creationId xmlns:a16="http://schemas.microsoft.com/office/drawing/2014/main" id="{29477EA9-E6E9-B3B3-24EF-1E998665C1B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82512" y="395786"/>
            <a:ext cx="902813" cy="923331"/>
          </a:xfrm>
          <a:prstGeom prst="rect">
            <a:avLst/>
          </a:prstGeom>
        </p:spPr>
      </p:pic>
      <p:pic>
        <p:nvPicPr>
          <p:cNvPr id="13" name="Picture 12" descr="A close-up of a logo&#10;&#10;AI-generated content may be incorrect.">
            <a:extLst>
              <a:ext uri="{FF2B5EF4-FFF2-40B4-BE49-F238E27FC236}">
                <a16:creationId xmlns:a16="http://schemas.microsoft.com/office/drawing/2014/main" id="{BF7F9344-95A2-DCC5-3610-D1A08376B67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3815" y="6416576"/>
            <a:ext cx="1031966" cy="304899"/>
          </a:xfrm>
          <a:prstGeom prst="rect">
            <a:avLst/>
          </a:prstGeom>
        </p:spPr>
      </p:pic>
      <p:sp>
        <p:nvSpPr>
          <p:cNvPr id="9" name="Slide Number Placeholder 11">
            <a:extLst>
              <a:ext uri="{FF2B5EF4-FFF2-40B4-BE49-F238E27FC236}">
                <a16:creationId xmlns:a16="http://schemas.microsoft.com/office/drawing/2014/main" id="{CE396311-505B-5DAA-2BEB-B0D87AF59C9F}"/>
              </a:ext>
            </a:extLst>
          </p:cNvPr>
          <p:cNvSpPr>
            <a:spLocks noGrp="1"/>
          </p:cNvSpPr>
          <p:nvPr>
            <p:ph type="sldNum" sz="quarter" idx="12"/>
          </p:nvPr>
        </p:nvSpPr>
        <p:spPr>
          <a:xfrm>
            <a:off x="11780874" y="6422267"/>
            <a:ext cx="287892" cy="365125"/>
          </a:xfrm>
        </p:spPr>
        <p:txBody>
          <a:bodyPr/>
          <a:lstStyle/>
          <a:p>
            <a:fld id="{F42DC2AF-CF6E-479B-BA69-71B6698E418A}" type="slidenum">
              <a:rPr lang="en-US" smtClean="0">
                <a:solidFill>
                  <a:schemeClr val="bg1">
                    <a:lumMod val="50000"/>
                  </a:schemeClr>
                </a:solidFill>
                <a:latin typeface="Arial" panose="020B0604020202020204" pitchFamily="34" charset="0"/>
                <a:cs typeface="Arial" panose="020B0604020202020204" pitchFamily="34" charset="0"/>
              </a:rPr>
              <a:pPr/>
              <a:t>6</a:t>
            </a:fld>
            <a:endParaRPr lang="en-US"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3225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9000" b="-9000"/>
          </a:stretch>
        </a:blipFill>
        <a:effectLst/>
      </p:bgPr>
    </p:bg>
    <p:spTree>
      <p:nvGrpSpPr>
        <p:cNvPr id="1" name="">
          <a:extLst>
            <a:ext uri="{FF2B5EF4-FFF2-40B4-BE49-F238E27FC236}">
              <a16:creationId xmlns:a16="http://schemas.microsoft.com/office/drawing/2014/main" id="{9EC49973-2204-B966-FBAF-7A3C57E969F8}"/>
            </a:ext>
          </a:extLst>
        </p:cNvPr>
        <p:cNvGrpSpPr/>
        <p:nvPr/>
      </p:nvGrpSpPr>
      <p:grpSpPr>
        <a:xfrm>
          <a:off x="0" y="0"/>
          <a:ext cx="0" cy="0"/>
          <a:chOff x="0" y="0"/>
          <a:chExt cx="0" cy="0"/>
        </a:xfrm>
      </p:grpSpPr>
      <p:sp>
        <p:nvSpPr>
          <p:cNvPr id="4" name="Slide Number Placeholder 11">
            <a:extLst>
              <a:ext uri="{FF2B5EF4-FFF2-40B4-BE49-F238E27FC236}">
                <a16:creationId xmlns:a16="http://schemas.microsoft.com/office/drawing/2014/main" id="{5BA53A87-A4B2-C957-4782-162383CD9A23}"/>
              </a:ext>
            </a:extLst>
          </p:cNvPr>
          <p:cNvSpPr>
            <a:spLocks noGrp="1"/>
          </p:cNvSpPr>
          <p:nvPr>
            <p:ph type="sldNum" sz="quarter" idx="12"/>
          </p:nvPr>
        </p:nvSpPr>
        <p:spPr>
          <a:xfrm>
            <a:off x="11780874" y="6422267"/>
            <a:ext cx="287892" cy="365125"/>
          </a:xfrm>
        </p:spPr>
        <p:txBody>
          <a:bodyPr/>
          <a:lstStyle/>
          <a:p>
            <a:fld id="{F42DC2AF-CF6E-479B-BA69-71B6698E418A}" type="slidenum">
              <a:rPr lang="en-US" smtClean="0">
                <a:solidFill>
                  <a:schemeClr val="bg1">
                    <a:lumMod val="50000"/>
                  </a:schemeClr>
                </a:solidFill>
                <a:latin typeface="Arial" panose="020B0604020202020204" pitchFamily="34" charset="0"/>
                <a:cs typeface="Arial" panose="020B0604020202020204" pitchFamily="34" charset="0"/>
              </a:rPr>
              <a:pPr/>
              <a:t>7</a:t>
            </a:fld>
            <a:endParaRPr lang="en-US" dirty="0">
              <a:solidFill>
                <a:schemeClr val="bg1">
                  <a:lumMod val="50000"/>
                </a:schemeClr>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67811FFB-5DD0-C10B-48AC-B3683371032C}"/>
              </a:ext>
            </a:extLst>
          </p:cNvPr>
          <p:cNvSpPr txBox="1"/>
          <p:nvPr/>
        </p:nvSpPr>
        <p:spPr>
          <a:xfrm>
            <a:off x="335331" y="1155081"/>
            <a:ext cx="11589489" cy="5940088"/>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“There is plenty of space within urban areas for us to </a:t>
            </a:r>
            <a:r>
              <a:rPr lang="en-US" sz="2000" b="1" dirty="0">
                <a:latin typeface="Arial" panose="020B0604020202020204" pitchFamily="34" charset="0"/>
                <a:cs typeface="Arial" panose="020B0604020202020204" pitchFamily="34" charset="0"/>
              </a:rPr>
              <a:t>build more homes</a:t>
            </a:r>
            <a:r>
              <a:rPr lang="en-US" sz="2000"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“More job </a:t>
            </a:r>
            <a:r>
              <a:rPr lang="en-US" sz="2000" b="1" dirty="0">
                <a:latin typeface="Arial" panose="020B0604020202020204" pitchFamily="34" charset="0"/>
                <a:cs typeface="Arial" panose="020B0604020202020204" pitchFamily="34" charset="0"/>
              </a:rPr>
              <a:t>opportunities</a:t>
            </a:r>
            <a:r>
              <a:rPr lang="en-US" sz="2000" dirty="0">
                <a:latin typeface="Arial" panose="020B0604020202020204" pitchFamily="34" charset="0"/>
                <a:cs typeface="Arial" panose="020B0604020202020204" pitchFamily="34" charset="0"/>
              </a:rPr>
              <a:t>, better shopping choices, more activities to do with a family.”</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“More </a:t>
            </a:r>
            <a:r>
              <a:rPr lang="en-US" sz="2000" b="1" dirty="0">
                <a:latin typeface="Arial" panose="020B0604020202020204" pitchFamily="34" charset="0"/>
                <a:cs typeface="Arial" panose="020B0604020202020204" pitchFamily="34" charset="0"/>
              </a:rPr>
              <a:t>opportunities</a:t>
            </a:r>
            <a:r>
              <a:rPr lang="en-US" sz="2000" dirty="0">
                <a:latin typeface="Arial" panose="020B0604020202020204" pitchFamily="34" charset="0"/>
                <a:cs typeface="Arial" panose="020B0604020202020204" pitchFamily="34" charset="0"/>
              </a:rPr>
              <a:t> and jobs and affordable housing.”</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“Nothing comes to mind. </a:t>
            </a:r>
            <a:r>
              <a:rPr lang="en-US" sz="2000" b="1" dirty="0">
                <a:latin typeface="Arial" panose="020B0604020202020204" pitchFamily="34" charset="0"/>
                <a:cs typeface="Arial" panose="020B0604020202020204" pitchFamily="34" charset="0"/>
              </a:rPr>
              <a:t>This is a great place to live</a:t>
            </a:r>
            <a:r>
              <a:rPr lang="en-US" sz="2000"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“The </a:t>
            </a:r>
            <a:r>
              <a:rPr lang="en-US" sz="2000" b="1" dirty="0">
                <a:latin typeface="Arial" panose="020B0604020202020204" pitchFamily="34" charset="0"/>
                <a:cs typeface="Arial" panose="020B0604020202020204" pitchFamily="34" charset="0"/>
              </a:rPr>
              <a:t>potential for culture </a:t>
            </a:r>
            <a:r>
              <a:rPr lang="en-US" sz="2000" dirty="0">
                <a:latin typeface="Arial" panose="020B0604020202020204" pitchFamily="34" charset="0"/>
                <a:cs typeface="Arial" panose="020B0604020202020204" pitchFamily="34" charset="0"/>
              </a:rPr>
              <a:t>and more things to do.”</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“Economic stability.”</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a:t>
            </a:r>
            <a:r>
              <a:rPr lang="en-US" sz="2000" b="1" dirty="0">
                <a:latin typeface="Arial" panose="020B0604020202020204" pitchFamily="34" charset="0"/>
                <a:cs typeface="Arial" panose="020B0604020202020204" pitchFamily="34" charset="0"/>
              </a:rPr>
              <a:t>Not excited by the growth</a:t>
            </a:r>
            <a:r>
              <a:rPr lang="en-US" sz="2000"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“The idea of doing </a:t>
            </a:r>
            <a:r>
              <a:rPr lang="en-US" sz="2000" b="1" dirty="0">
                <a:latin typeface="Arial" panose="020B0604020202020204" pitchFamily="34" charset="0"/>
                <a:cs typeface="Arial" panose="020B0604020202020204" pitchFamily="34" charset="0"/>
              </a:rPr>
              <a:t>well planned development in the right places with local input</a:t>
            </a:r>
            <a:r>
              <a:rPr lang="en-US" sz="2000" dirty="0">
                <a:latin typeface="Arial" panose="020B0604020202020204" pitchFamily="34" charset="0"/>
                <a:cs typeface="Arial" panose="020B0604020202020204" pitchFamily="34" charset="0"/>
              </a:rPr>
              <a:t>. The possibility of doing a “green community” that celebrates the value of natural resources.”</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“Keeping the County </a:t>
            </a:r>
            <a:r>
              <a:rPr lang="en-US" sz="2000" b="1" dirty="0">
                <a:latin typeface="Arial" panose="020B0604020202020204" pitchFamily="34" charset="0"/>
                <a:cs typeface="Arial" panose="020B0604020202020204" pitchFamily="34" charset="0"/>
              </a:rPr>
              <a:t>rural and small </a:t>
            </a:r>
            <a:r>
              <a:rPr lang="en-US" sz="2000" dirty="0">
                <a:latin typeface="Arial" panose="020B0604020202020204" pitchFamily="34" charset="0"/>
                <a:cs typeface="Arial" panose="020B0604020202020204" pitchFamily="34" charset="0"/>
              </a:rPr>
              <a:t>town.”</a:t>
            </a:r>
          </a:p>
          <a:p>
            <a:endParaRPr lang="en-US" sz="20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0B791154-951D-B3A7-8D68-86BFB3BD1519}"/>
              </a:ext>
            </a:extLst>
          </p:cNvPr>
          <p:cNvSpPr txBox="1"/>
          <p:nvPr/>
        </p:nvSpPr>
        <p:spPr>
          <a:xfrm>
            <a:off x="1290083" y="0"/>
            <a:ext cx="9611833" cy="1399223"/>
          </a:xfrm>
          <a:prstGeom prst="rect">
            <a:avLst/>
          </a:prstGeom>
        </p:spPr>
        <p:txBody>
          <a:bodyPr vert="horz" lIns="91440" tIns="45720" rIns="91440" bIns="45720" rtlCol="0" anchor="ctr">
            <a:normAutofit/>
          </a:bodyPr>
          <a:lstStyle/>
          <a:p>
            <a:pPr algn="ctr">
              <a:lnSpc>
                <a:spcPct val="90000"/>
              </a:lnSpc>
              <a:spcAft>
                <a:spcPts val="600"/>
              </a:spcAft>
            </a:pPr>
            <a:r>
              <a:rPr lang="en-US" sz="3200" dirty="0">
                <a:latin typeface="Arial" panose="020B0604020202020204" pitchFamily="34" charset="0"/>
                <a:cs typeface="Arial" panose="020B0604020202020204" pitchFamily="34" charset="0"/>
              </a:rPr>
              <a:t>What </a:t>
            </a:r>
            <a:r>
              <a:rPr lang="en-US" sz="3200" b="1" i="1" dirty="0">
                <a:latin typeface="Arial" panose="020B0604020202020204" pitchFamily="34" charset="0"/>
                <a:cs typeface="Arial" panose="020B0604020202020204" pitchFamily="34" charset="0"/>
              </a:rPr>
              <a:t>excites</a:t>
            </a:r>
            <a:r>
              <a:rPr lang="en-US" sz="3200" dirty="0">
                <a:latin typeface="Arial" panose="020B0604020202020204" pitchFamily="34" charset="0"/>
                <a:cs typeface="Arial" panose="020B0604020202020204" pitchFamily="34" charset="0"/>
              </a:rPr>
              <a:t> you about the growth of the County?</a:t>
            </a:r>
          </a:p>
        </p:txBody>
      </p:sp>
    </p:spTree>
    <p:extLst>
      <p:ext uri="{BB962C8B-B14F-4D97-AF65-F5344CB8AC3E}">
        <p14:creationId xmlns:p14="http://schemas.microsoft.com/office/powerpoint/2010/main" val="3050608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42B93A-0D8A-13D4-5B60-DE4BAB710BE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4" name="TextBox 3">
            <a:extLst>
              <a:ext uri="{FF2B5EF4-FFF2-40B4-BE49-F238E27FC236}">
                <a16:creationId xmlns:a16="http://schemas.microsoft.com/office/drawing/2014/main" id="{53F1C053-DBB5-C6B4-6820-18FAB0F14226}"/>
              </a:ext>
            </a:extLst>
          </p:cNvPr>
          <p:cNvSpPr txBox="1"/>
          <p:nvPr/>
        </p:nvSpPr>
        <p:spPr>
          <a:xfrm>
            <a:off x="995207" y="4755969"/>
            <a:ext cx="11063875" cy="1399223"/>
          </a:xfrm>
          <a:prstGeom prst="rect">
            <a:avLst/>
          </a:prstGeom>
        </p:spPr>
        <p:txBody>
          <a:bodyPr vert="horz" lIns="91440" tIns="45720" rIns="91440" bIns="45720" rtlCol="0" anchor="ctr">
            <a:normAutofit/>
          </a:bodyPr>
          <a:lstStyle/>
          <a:p>
            <a:pPr algn="ctr">
              <a:lnSpc>
                <a:spcPct val="90000"/>
              </a:lnSpc>
              <a:spcAft>
                <a:spcPts val="600"/>
              </a:spcAft>
            </a:pPr>
            <a:r>
              <a:rPr lang="en-US" sz="3600" dirty="0">
                <a:latin typeface="Arial" panose="020B0604020202020204" pitchFamily="34" charset="0"/>
                <a:cs typeface="Arial" panose="020B0604020202020204" pitchFamily="34" charset="0"/>
              </a:rPr>
              <a:t>What </a:t>
            </a:r>
            <a:r>
              <a:rPr lang="en-US" sz="3600" b="1" i="1" dirty="0">
                <a:latin typeface="Arial" panose="020B0604020202020204" pitchFamily="34" charset="0"/>
                <a:cs typeface="Arial" panose="020B0604020202020204" pitchFamily="34" charset="0"/>
              </a:rPr>
              <a:t>concerns</a:t>
            </a:r>
            <a:r>
              <a:rPr lang="en-US" sz="3600" dirty="0">
                <a:latin typeface="Arial" panose="020B0604020202020204" pitchFamily="34" charset="0"/>
                <a:cs typeface="Arial" panose="020B0604020202020204" pitchFamily="34" charset="0"/>
              </a:rPr>
              <a:t> you about the growth of the County?</a:t>
            </a:r>
          </a:p>
        </p:txBody>
      </p:sp>
      <p:pic>
        <p:nvPicPr>
          <p:cNvPr id="7" name="Picture 6" descr="A logo with a map in the center&#10;&#10;AI-generated content may be incorrect.">
            <a:extLst>
              <a:ext uri="{FF2B5EF4-FFF2-40B4-BE49-F238E27FC236}">
                <a16:creationId xmlns:a16="http://schemas.microsoft.com/office/drawing/2014/main" id="{3A20A578-DE92-E501-A157-46D9620D5B8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2918" y="5798144"/>
            <a:ext cx="902813" cy="923331"/>
          </a:xfrm>
          <a:prstGeom prst="rect">
            <a:avLst/>
          </a:prstGeom>
        </p:spPr>
      </p:pic>
      <p:pic>
        <p:nvPicPr>
          <p:cNvPr id="8" name="Picture 7" descr="A close-up of a logo&#10;&#10;AI-generated content may be incorrect.">
            <a:extLst>
              <a:ext uri="{FF2B5EF4-FFF2-40B4-BE49-F238E27FC236}">
                <a16:creationId xmlns:a16="http://schemas.microsoft.com/office/drawing/2014/main" id="{7268BAAE-9424-3D7A-109F-8BA96F6DF5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07700" y="6503860"/>
            <a:ext cx="1031966" cy="304899"/>
          </a:xfrm>
          <a:prstGeom prst="rect">
            <a:avLst/>
          </a:prstGeom>
        </p:spPr>
      </p:pic>
      <p:sp>
        <p:nvSpPr>
          <p:cNvPr id="3" name="Slide Number Placeholder 11">
            <a:extLst>
              <a:ext uri="{FF2B5EF4-FFF2-40B4-BE49-F238E27FC236}">
                <a16:creationId xmlns:a16="http://schemas.microsoft.com/office/drawing/2014/main" id="{5012304C-D5D3-658D-6069-03F409012201}"/>
              </a:ext>
            </a:extLst>
          </p:cNvPr>
          <p:cNvSpPr>
            <a:spLocks noGrp="1"/>
          </p:cNvSpPr>
          <p:nvPr>
            <p:ph type="sldNum" sz="quarter" idx="12"/>
          </p:nvPr>
        </p:nvSpPr>
        <p:spPr>
          <a:xfrm>
            <a:off x="11780874" y="6422267"/>
            <a:ext cx="287892" cy="365125"/>
          </a:xfrm>
        </p:spPr>
        <p:txBody>
          <a:bodyPr/>
          <a:lstStyle/>
          <a:p>
            <a:fld id="{F42DC2AF-CF6E-479B-BA69-71B6698E418A}" type="slidenum">
              <a:rPr lang="en-US" smtClean="0">
                <a:solidFill>
                  <a:schemeClr val="bg1">
                    <a:lumMod val="50000"/>
                  </a:schemeClr>
                </a:solidFill>
                <a:latin typeface="Arial" panose="020B0604020202020204" pitchFamily="34" charset="0"/>
                <a:cs typeface="Arial" panose="020B0604020202020204" pitchFamily="34" charset="0"/>
              </a:rPr>
              <a:pPr/>
              <a:t>8</a:t>
            </a:fld>
            <a:endParaRPr lang="en-US"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1570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15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BAB817A-AA78-C471-97B9-93303AC1C932}"/>
            </a:ext>
          </a:extLst>
        </p:cNvPr>
        <p:cNvGrpSpPr/>
        <p:nvPr/>
      </p:nvGrpSpPr>
      <p:grpSpPr>
        <a:xfrm>
          <a:off x="0" y="0"/>
          <a:ext cx="0" cy="0"/>
          <a:chOff x="0" y="0"/>
          <a:chExt cx="0" cy="0"/>
        </a:xfrm>
      </p:grpSpPr>
      <p:sp>
        <p:nvSpPr>
          <p:cNvPr id="4" name="Slide Number Placeholder 11">
            <a:extLst>
              <a:ext uri="{FF2B5EF4-FFF2-40B4-BE49-F238E27FC236}">
                <a16:creationId xmlns:a16="http://schemas.microsoft.com/office/drawing/2014/main" id="{09A811F5-5F5F-4079-A6B2-2CAEBC9D9E09}"/>
              </a:ext>
            </a:extLst>
          </p:cNvPr>
          <p:cNvSpPr>
            <a:spLocks noGrp="1"/>
          </p:cNvSpPr>
          <p:nvPr>
            <p:ph type="sldNum" sz="quarter" idx="12"/>
          </p:nvPr>
        </p:nvSpPr>
        <p:spPr>
          <a:xfrm>
            <a:off x="11780874" y="6422267"/>
            <a:ext cx="287892" cy="365125"/>
          </a:xfrm>
        </p:spPr>
        <p:txBody>
          <a:bodyPr/>
          <a:lstStyle/>
          <a:p>
            <a:fld id="{F42DC2AF-CF6E-479B-BA69-71B6698E418A}" type="slidenum">
              <a:rPr lang="en-US" smtClean="0">
                <a:solidFill>
                  <a:schemeClr val="bg1">
                    <a:lumMod val="50000"/>
                  </a:schemeClr>
                </a:solidFill>
                <a:latin typeface="Arial" panose="020B0604020202020204" pitchFamily="34" charset="0"/>
                <a:cs typeface="Arial" panose="020B0604020202020204" pitchFamily="34" charset="0"/>
              </a:rPr>
              <a:pPr/>
              <a:t>9</a:t>
            </a:fld>
            <a:endParaRPr lang="en-US" dirty="0">
              <a:solidFill>
                <a:schemeClr val="bg1">
                  <a:lumMod val="50000"/>
                </a:schemeClr>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32B1A172-894B-0CF3-F1BC-BECAE0369056}"/>
              </a:ext>
            </a:extLst>
          </p:cNvPr>
          <p:cNvSpPr txBox="1"/>
          <p:nvPr/>
        </p:nvSpPr>
        <p:spPr>
          <a:xfrm>
            <a:off x="335331" y="1155081"/>
            <a:ext cx="11589489" cy="5940088"/>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“Too much growth.”</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“Traffic, housing, crime.”</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“Destruction of nature and more parking lots.”</a:t>
            </a:r>
          </a:p>
          <a:p>
            <a:pPr marL="342900" indent="-342900">
              <a:buFont typeface="Arial" panose="020B0604020202020204" pitchFamily="34" charset="0"/>
              <a:buChar char="•"/>
            </a:pPr>
            <a:endParaRPr lang="en-US" sz="2000" dirty="0">
              <a:highlight>
                <a:srgbClr val="FFFF00"/>
              </a:highlight>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“Increased regulations that may come with growth.”</a:t>
            </a:r>
          </a:p>
          <a:p>
            <a:pPr marL="342900" indent="-342900">
              <a:buFont typeface="Arial" panose="020B0604020202020204" pitchFamily="34" charset="0"/>
              <a:buChar char="•"/>
            </a:pPr>
            <a:endParaRPr lang="en-US" sz="2000" dirty="0">
              <a:highlight>
                <a:srgbClr val="FFFF00"/>
              </a:highlight>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“Deforestation and water run off pollution into the springs.”</a:t>
            </a:r>
          </a:p>
          <a:p>
            <a:pPr marL="342900" indent="-342900">
              <a:buFont typeface="Arial" panose="020B0604020202020204" pitchFamily="34" charset="0"/>
              <a:buChar char="•"/>
            </a:pPr>
            <a:endParaRPr lang="en-US" sz="2000" dirty="0">
              <a:highlight>
                <a:srgbClr val="FFFF00"/>
              </a:highlight>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“Crime.”</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“Crime, pressure on current service without expansions, and reengineering and rezoning without data for impacts.”</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“Lack of activities and places for kids and teens.”</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“Lack of public transportation and therefore traffic jambs.  No way to widen US90 under I75.”</a:t>
            </a:r>
          </a:p>
          <a:p>
            <a:endParaRPr lang="en-US" sz="20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B87C8DE9-9A00-9FEB-AD35-2E504390DCBD}"/>
              </a:ext>
            </a:extLst>
          </p:cNvPr>
          <p:cNvSpPr txBox="1"/>
          <p:nvPr/>
        </p:nvSpPr>
        <p:spPr>
          <a:xfrm>
            <a:off x="923666" y="0"/>
            <a:ext cx="10412818" cy="1399223"/>
          </a:xfrm>
          <a:prstGeom prst="rect">
            <a:avLst/>
          </a:prstGeom>
        </p:spPr>
        <p:txBody>
          <a:bodyPr vert="horz" lIns="91440" tIns="45720" rIns="91440" bIns="45720" rtlCol="0" anchor="ctr">
            <a:normAutofit/>
          </a:bodyPr>
          <a:lstStyle/>
          <a:p>
            <a:pPr algn="ctr">
              <a:lnSpc>
                <a:spcPct val="90000"/>
              </a:lnSpc>
              <a:spcAft>
                <a:spcPts val="600"/>
              </a:spcAft>
            </a:pPr>
            <a:r>
              <a:rPr lang="en-US" sz="3200" dirty="0">
                <a:latin typeface="Arial" panose="020B0604020202020204" pitchFamily="34" charset="0"/>
                <a:cs typeface="Arial" panose="020B0604020202020204" pitchFamily="34" charset="0"/>
              </a:rPr>
              <a:t>What </a:t>
            </a:r>
            <a:r>
              <a:rPr lang="en-US" sz="3200" b="1" i="1" dirty="0">
                <a:latin typeface="Arial" panose="020B0604020202020204" pitchFamily="34" charset="0"/>
                <a:cs typeface="Arial" panose="020B0604020202020204" pitchFamily="34" charset="0"/>
              </a:rPr>
              <a:t>concerns</a:t>
            </a:r>
            <a:r>
              <a:rPr lang="en-US" sz="3200" dirty="0">
                <a:latin typeface="Arial" panose="020B0604020202020204" pitchFamily="34" charset="0"/>
                <a:cs typeface="Arial" panose="020B0604020202020204" pitchFamily="34" charset="0"/>
              </a:rPr>
              <a:t> you about the growth of the County?</a:t>
            </a:r>
          </a:p>
        </p:txBody>
      </p:sp>
    </p:spTree>
    <p:extLst>
      <p:ext uri="{BB962C8B-B14F-4D97-AF65-F5344CB8AC3E}">
        <p14:creationId xmlns:p14="http://schemas.microsoft.com/office/powerpoint/2010/main" val="357808672"/>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0</TotalTime>
  <Words>1925</Words>
  <Application>Microsoft Office PowerPoint</Application>
  <PresentationFormat>Widescreen</PresentationFormat>
  <Paragraphs>311</Paragraphs>
  <Slides>29</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Aptos</vt:lpstr>
      <vt:lpstr>Arial</vt:lpstr>
      <vt:lpstr>Calibri</vt:lpstr>
      <vt:lpstr>Calibri Light</vt:lpstr>
      <vt:lpstr>Office 2013 - 2022 Theme</vt:lpstr>
      <vt:lpstr>Columbia County</vt:lpstr>
      <vt:lpstr>Workshop Agenda</vt:lpstr>
      <vt:lpstr>Comprehensive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your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Marion County EAR &amp; PSA Project</dc:title>
  <dc:creator>Knighting, Blair</dc:creator>
  <cp:lastModifiedBy>Knighting, Blair</cp:lastModifiedBy>
  <cp:revision>102</cp:revision>
  <dcterms:created xsi:type="dcterms:W3CDTF">2024-05-23T21:03:42Z</dcterms:created>
  <dcterms:modified xsi:type="dcterms:W3CDTF">2025-09-26T19:30:36Z</dcterms:modified>
</cp:coreProperties>
</file>